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B"/>
    <a:srgbClr val="2A2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838"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5" y="488951"/>
            <a:ext cx="3357563" cy="10401300"/>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8986D38-89F9-4318-8B27-7578C5D80088}" type="datetimeFigureOut">
              <a:rPr kumimoji="1" lang="ja-JP" altLang="en-US" smtClean="0"/>
              <a:pPr/>
              <a:t>2024/10/19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897C6E-2FA8-4C87-8CAB-F7437FE23B2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8986D38-89F9-4318-8B27-7578C5D80088}" type="datetimeFigureOut">
              <a:rPr kumimoji="1" lang="ja-JP" altLang="en-US" smtClean="0"/>
              <a:pPr/>
              <a:t>2024/10/19</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0897C6E-2FA8-4C87-8CAB-F7437FE23B2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00034" y="214290"/>
            <a:ext cx="8143932"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平成角ゴシック" pitchFamily="49" charset="-128"/>
              <a:cs typeface="+mj-cs"/>
            </a:endParaRPr>
          </a:p>
        </p:txBody>
      </p:sp>
      <p:sp>
        <p:nvSpPr>
          <p:cNvPr id="9" name="テキスト ボックス 8"/>
          <p:cNvSpPr txBox="1"/>
          <p:nvPr/>
        </p:nvSpPr>
        <p:spPr>
          <a:xfrm>
            <a:off x="137964" y="8460432"/>
            <a:ext cx="6336704" cy="646331"/>
          </a:xfrm>
          <a:prstGeom prst="rect">
            <a:avLst/>
          </a:prstGeom>
          <a:noFill/>
        </p:spPr>
        <p:txBody>
          <a:bodyPr wrap="square" rtlCol="0">
            <a:spAutoFit/>
          </a:bodyPr>
          <a:lstStyle/>
          <a:p>
            <a:pPr algn="ctr"/>
            <a:r>
              <a:rPr lang="ja-JP" altLang="en-US" sz="1200" dirty="0"/>
              <a:t>事務局：　</a:t>
            </a:r>
            <a:r>
              <a:rPr lang="ja-JP" altLang="ja-JP" sz="1200" dirty="0"/>
              <a:t>鹿児島大学大学院医歯学総合研究科</a:t>
            </a:r>
            <a:r>
              <a:rPr lang="en-US" altLang="ja-JP" sz="1200" dirty="0"/>
              <a:t> </a:t>
            </a:r>
            <a:r>
              <a:rPr lang="ja-JP" altLang="en-US" sz="1200" dirty="0"/>
              <a:t>泌尿器科学</a:t>
            </a:r>
            <a:r>
              <a:rPr lang="ja-JP" altLang="ja-JP" sz="1200" dirty="0"/>
              <a:t>分野</a:t>
            </a:r>
            <a:r>
              <a:rPr lang="ja-JP" altLang="en-US" sz="1200" dirty="0"/>
              <a:t>　</a:t>
            </a:r>
            <a:endParaRPr lang="en-US" altLang="ja-JP" sz="1200" dirty="0"/>
          </a:p>
          <a:p>
            <a:pPr algn="ctr"/>
            <a:r>
              <a:rPr lang="ja-JP" altLang="en-US" sz="1200" dirty="0"/>
              <a:t>　　　 〒</a:t>
            </a:r>
            <a:r>
              <a:rPr lang="en-US" altLang="ja-JP" sz="1200" dirty="0"/>
              <a:t>890-8544 </a:t>
            </a:r>
            <a:r>
              <a:rPr lang="ja-JP" altLang="en-US" sz="1200" dirty="0"/>
              <a:t>鹿児島市桜ケ丘</a:t>
            </a:r>
            <a:r>
              <a:rPr lang="en-US" altLang="ja-JP" sz="1200" dirty="0"/>
              <a:t>8</a:t>
            </a:r>
            <a:r>
              <a:rPr lang="ja-JP" altLang="en-US" sz="1200" dirty="0"/>
              <a:t>丁目</a:t>
            </a:r>
            <a:r>
              <a:rPr lang="en-US" altLang="ja-JP" sz="1200" dirty="0"/>
              <a:t>35</a:t>
            </a:r>
            <a:r>
              <a:rPr lang="ja-JP" altLang="en-US" sz="1200" dirty="0"/>
              <a:t>番</a:t>
            </a:r>
            <a:r>
              <a:rPr lang="en-US" altLang="ja-JP" sz="1200" dirty="0"/>
              <a:t>1</a:t>
            </a:r>
            <a:r>
              <a:rPr lang="ja-JP" altLang="en-US" sz="1200" dirty="0"/>
              <a:t>号　　</a:t>
            </a:r>
            <a:r>
              <a:rPr lang="en-US" altLang="ja-JP" sz="1200" dirty="0"/>
              <a:t>TEL</a:t>
            </a:r>
            <a:r>
              <a:rPr lang="ja-JP" altLang="ja-JP" sz="1200" dirty="0"/>
              <a:t>：</a:t>
            </a:r>
            <a:r>
              <a:rPr lang="en-US" altLang="ja-JP" sz="1200" dirty="0"/>
              <a:t>099-275-5395</a:t>
            </a:r>
            <a:r>
              <a:rPr lang="ja-JP" altLang="en-US" sz="1200" dirty="0"/>
              <a:t>　</a:t>
            </a:r>
            <a:r>
              <a:rPr lang="en-US" altLang="ja-JP" sz="1200" dirty="0"/>
              <a:t>/</a:t>
            </a:r>
            <a:r>
              <a:rPr lang="ja-JP" altLang="en-US" sz="1200" dirty="0"/>
              <a:t>　</a:t>
            </a:r>
            <a:r>
              <a:rPr lang="en-US" altLang="ja-JP" sz="1200" dirty="0"/>
              <a:t>FAX</a:t>
            </a:r>
            <a:r>
              <a:rPr lang="ja-JP" altLang="ja-JP" sz="1200" dirty="0"/>
              <a:t>：</a:t>
            </a:r>
            <a:r>
              <a:rPr lang="en-US" altLang="ja-JP" sz="1200" dirty="0"/>
              <a:t>099-275-6637</a:t>
            </a:r>
            <a:endParaRPr lang="ja-JP" altLang="ja-JP" sz="1200" dirty="0"/>
          </a:p>
          <a:p>
            <a:pPr algn="ctr"/>
            <a:r>
              <a:rPr lang="en-US" altLang="ja-JP" sz="1200" dirty="0"/>
              <a:t>E-mail: kaghdken2@m3.kufm.kagoshima-u.ac.jp</a:t>
            </a:r>
            <a:r>
              <a:rPr lang="ja-JP" altLang="en-US" sz="1200" dirty="0"/>
              <a:t> （鹿児島県人工透析研究会専用）</a:t>
            </a:r>
            <a:endParaRPr lang="en-US" altLang="ja-JP" sz="1200" dirty="0"/>
          </a:p>
        </p:txBody>
      </p:sp>
      <p:sp>
        <p:nvSpPr>
          <p:cNvPr id="6" name="角丸四角形 5"/>
          <p:cNvSpPr/>
          <p:nvPr/>
        </p:nvSpPr>
        <p:spPr>
          <a:xfrm>
            <a:off x="137964" y="2483769"/>
            <a:ext cx="6603404" cy="5904656"/>
          </a:xfrm>
          <a:prstGeom prst="roundRect">
            <a:avLst>
              <a:gd name="adj" fmla="val 1566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69900"/>
            <a:r>
              <a:rPr lang="en-US" altLang="ja-JP"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会　　</a:t>
            </a:r>
            <a:r>
              <a:rPr lang="en-US" altLang="ja-JP"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期</a:t>
            </a:r>
            <a:r>
              <a:rPr lang="en-US" altLang="ja-JP" sz="1400" dirty="0">
                <a:solidFill>
                  <a:schemeClr val="bg1"/>
                </a:solidFill>
                <a:effectLst>
                  <a:outerShdw blurRad="38100" dist="38100" dir="2700000" algn="tl">
                    <a:srgbClr val="000000">
                      <a:alpha val="43137"/>
                    </a:srgbClr>
                  </a:outerShdw>
                </a:effectLst>
              </a:rPr>
              <a:t> 】	</a:t>
            </a:r>
            <a:r>
              <a:rPr lang="ja-JP" altLang="en-US"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令和７</a:t>
            </a:r>
            <a:r>
              <a:rPr lang="ja-JP" altLang="ja-JP"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年</a:t>
            </a:r>
            <a:r>
              <a:rPr lang="ja-JP" altLang="en-US"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１</a:t>
            </a:r>
            <a:r>
              <a:rPr lang="ja-JP" altLang="ja-JP"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月</a:t>
            </a:r>
            <a:r>
              <a:rPr lang="ja-JP" altLang="en-US"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２６</a:t>
            </a:r>
            <a:r>
              <a:rPr lang="ja-JP" altLang="ja-JP"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日（</a:t>
            </a:r>
            <a:r>
              <a:rPr lang="ja-JP" altLang="ja-JP" sz="2200" dirty="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日</a:t>
            </a:r>
            <a:r>
              <a:rPr lang="ja-JP" altLang="ja-JP"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p>
          <a:p>
            <a:pPr defTabSz="469900">
              <a:lnSpc>
                <a:spcPct val="150000"/>
              </a:lnSpc>
            </a:pPr>
            <a:r>
              <a:rPr lang="en-US" altLang="ja-JP"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会　　　場</a:t>
            </a:r>
            <a:r>
              <a:rPr lang="en-US" altLang="ja-JP" sz="1400" dirty="0">
                <a:solidFill>
                  <a:schemeClr val="bg1"/>
                </a:solidFill>
                <a:effectLst>
                  <a:outerShdw blurRad="38100" dist="38100" dir="2700000" algn="tl">
                    <a:srgbClr val="000000">
                      <a:alpha val="43137"/>
                    </a:srgbClr>
                  </a:outerShdw>
                </a:effectLst>
              </a:rPr>
              <a:t> 】	</a:t>
            </a:r>
            <a:r>
              <a:rPr lang="ja-JP" altLang="en-US"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鹿児島大学医学部 鶴陵会館</a:t>
            </a:r>
            <a:endParaRPr lang="ja-JP" altLang="ja-JP" sz="2200" dirty="0">
              <a:solidFill>
                <a:srgbClr val="FFFF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defTabSz="469900"/>
            <a:r>
              <a:rPr lang="en-US" altLang="ja-JP"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a:t>
            </a:r>
            <a:r>
              <a:rPr lang="en-US" altLang="ja-JP" sz="1400" dirty="0"/>
              <a:t>890-8520</a:t>
            </a:r>
            <a:r>
              <a:rPr lang="ja-JP" altLang="ja-JP" sz="1400" dirty="0"/>
              <a:t>　鹿児島市</a:t>
            </a:r>
            <a:r>
              <a:rPr lang="ja-JP" altLang="en-US" sz="1400" dirty="0"/>
              <a:t>桜ケ丘</a:t>
            </a:r>
            <a:r>
              <a:rPr lang="en-US" altLang="ja-JP" sz="1400" dirty="0"/>
              <a:t>8</a:t>
            </a:r>
            <a:r>
              <a:rPr lang="ja-JP" altLang="en-US" sz="1400" dirty="0"/>
              <a:t>丁目</a:t>
            </a:r>
            <a:r>
              <a:rPr lang="en-US" altLang="ja-JP" sz="1400" dirty="0"/>
              <a:t>35-1</a:t>
            </a:r>
            <a:r>
              <a:rPr lang="ja-JP" altLang="ja-JP" sz="1400" dirty="0">
                <a:solidFill>
                  <a:schemeClr val="bg1"/>
                </a:solidFill>
                <a:effectLst>
                  <a:outerShdw blurRad="38100" dist="38100" dir="2700000" algn="tl">
                    <a:srgbClr val="000000">
                      <a:alpha val="43137"/>
                    </a:srgbClr>
                  </a:outerShdw>
                </a:effectLst>
              </a:rPr>
              <a:t>）</a:t>
            </a:r>
          </a:p>
          <a:p>
            <a:pPr defTabSz="469900">
              <a:lnSpc>
                <a:spcPct val="150000"/>
              </a:lnSpc>
            </a:pPr>
            <a:r>
              <a:rPr lang="en-US" altLang="ja-JP"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時　　</a:t>
            </a:r>
            <a:r>
              <a:rPr lang="en-US" altLang="ja-JP"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間</a:t>
            </a:r>
            <a:r>
              <a:rPr lang="en-US" altLang="ja-JP" sz="1400" dirty="0">
                <a:solidFill>
                  <a:schemeClr val="bg1"/>
                </a:solidFill>
                <a:effectLst>
                  <a:outerShdw blurRad="38100" dist="38100" dir="2700000" algn="tl">
                    <a:srgbClr val="000000">
                      <a:alpha val="43137"/>
                    </a:srgbClr>
                  </a:outerShdw>
                </a:effectLst>
              </a:rPr>
              <a:t> 】	8</a:t>
            </a:r>
            <a:r>
              <a:rPr lang="ja-JP" altLang="ja-JP" sz="1400" dirty="0">
                <a:solidFill>
                  <a:schemeClr val="bg1"/>
                </a:solidFill>
                <a:effectLst>
                  <a:outerShdw blurRad="38100" dist="38100" dir="2700000" algn="tl">
                    <a:srgbClr val="000000">
                      <a:alpha val="43137"/>
                    </a:srgbClr>
                  </a:outerShdw>
                </a:effectLst>
              </a:rPr>
              <a:t>：</a:t>
            </a:r>
            <a:r>
              <a:rPr lang="en-US" altLang="ja-JP" sz="1400" dirty="0">
                <a:solidFill>
                  <a:schemeClr val="bg1"/>
                </a:solidFill>
                <a:effectLst>
                  <a:outerShdw blurRad="38100" dist="38100" dir="2700000" algn="tl">
                    <a:srgbClr val="000000">
                      <a:alpha val="43137"/>
                    </a:srgbClr>
                  </a:outerShdw>
                </a:effectLst>
              </a:rPr>
              <a:t>30</a:t>
            </a:r>
            <a:r>
              <a:rPr lang="ja-JP" altLang="ja-JP" sz="1400" dirty="0">
                <a:solidFill>
                  <a:schemeClr val="bg1"/>
                </a:solidFill>
                <a:effectLst>
                  <a:outerShdw blurRad="38100" dist="38100" dir="2700000" algn="tl">
                    <a:srgbClr val="000000">
                      <a:alpha val="43137"/>
                    </a:srgbClr>
                  </a:outerShdw>
                </a:effectLst>
              </a:rPr>
              <a:t>開始</a:t>
            </a:r>
            <a:r>
              <a:rPr lang="ja-JP" altLang="en-US" sz="1400" dirty="0">
                <a:solidFill>
                  <a:schemeClr val="bg1"/>
                </a:solidFill>
                <a:effectLst>
                  <a:outerShdw blurRad="38100" dist="38100" dir="2700000" algn="tl">
                    <a:srgbClr val="000000">
                      <a:alpha val="43137"/>
                    </a:srgbClr>
                  </a:outerShdw>
                </a:effectLst>
              </a:rPr>
              <a:t>予定</a:t>
            </a:r>
            <a:endParaRPr lang="en-US" altLang="ja-JP" sz="1400" dirty="0">
              <a:solidFill>
                <a:schemeClr val="bg1"/>
              </a:solidFill>
              <a:effectLst>
                <a:outerShdw blurRad="38100" dist="38100" dir="2700000" algn="tl">
                  <a:srgbClr val="000000">
                    <a:alpha val="43137"/>
                  </a:srgbClr>
                </a:outerShdw>
              </a:effectLst>
              <a:highlight>
                <a:srgbClr val="00FF00"/>
              </a:highlight>
            </a:endParaRPr>
          </a:p>
          <a:p>
            <a:pPr defTabSz="469900">
              <a:lnSpc>
                <a:spcPct val="150000"/>
              </a:lnSpc>
            </a:pPr>
            <a:r>
              <a:rPr lang="en-US" altLang="ja-JP" sz="1400" dirty="0">
                <a:solidFill>
                  <a:schemeClr val="bg1"/>
                </a:solidFill>
                <a:effectLst>
                  <a:outerShdw blurRad="38100" dist="38100" dir="2700000" algn="tl">
                    <a:srgbClr val="000000">
                      <a:alpha val="43137"/>
                    </a:srgbClr>
                  </a:outerShdw>
                </a:effectLst>
              </a:rPr>
              <a:t>【  </a:t>
            </a:r>
            <a:r>
              <a:rPr lang="ja-JP" altLang="en-US" sz="1400" dirty="0">
                <a:solidFill>
                  <a:schemeClr val="bg1"/>
                </a:solidFill>
                <a:effectLst>
                  <a:outerShdw blurRad="38100" dist="38100" dir="2700000" algn="tl">
                    <a:srgbClr val="000000">
                      <a:alpha val="43137"/>
                    </a:srgbClr>
                  </a:outerShdw>
                </a:effectLst>
              </a:rPr>
              <a:t>参  加  費  </a:t>
            </a:r>
            <a:r>
              <a:rPr lang="en-US" altLang="ja-JP" sz="1400" dirty="0">
                <a:solidFill>
                  <a:schemeClr val="bg1"/>
                </a:solidFill>
                <a:effectLst>
                  <a:outerShdw blurRad="38100" dist="38100" dir="2700000" algn="tl">
                    <a:srgbClr val="000000">
                      <a:alpha val="43137"/>
                    </a:srgbClr>
                  </a:outerShdw>
                </a:effectLst>
              </a:rPr>
              <a:t>】	500</a:t>
            </a:r>
            <a:r>
              <a:rPr lang="ja-JP" altLang="en-US" sz="1400" dirty="0">
                <a:solidFill>
                  <a:schemeClr val="bg1"/>
                </a:solidFill>
                <a:effectLst>
                  <a:outerShdw blurRad="38100" dist="38100" dir="2700000" algn="tl">
                    <a:srgbClr val="000000">
                      <a:alpha val="43137"/>
                    </a:srgbClr>
                  </a:outerShdw>
                </a:effectLst>
              </a:rPr>
              <a:t>円 （当日集金）</a:t>
            </a:r>
            <a:endParaRPr lang="en-US" altLang="ja-JP" sz="1400" dirty="0">
              <a:solidFill>
                <a:schemeClr val="bg1"/>
              </a:solidFill>
              <a:effectLst>
                <a:outerShdw blurRad="38100" dist="38100" dir="2700000" algn="tl">
                  <a:srgbClr val="000000">
                    <a:alpha val="43137"/>
                  </a:srgbClr>
                </a:outerShdw>
              </a:effectLst>
            </a:endParaRPr>
          </a:p>
          <a:p>
            <a:pPr defTabSz="469900"/>
            <a:r>
              <a:rPr lang="ja-JP" altLang="en-US" sz="1400" dirty="0">
                <a:solidFill>
                  <a:schemeClr val="bg1"/>
                </a:solidFill>
                <a:effectLst>
                  <a:outerShdw blurRad="38100" dist="38100" dir="2700000" algn="tl">
                    <a:srgbClr val="000000">
                      <a:alpha val="43137"/>
                    </a:srgbClr>
                  </a:outerShdw>
                </a:effectLst>
              </a:rPr>
              <a:t>　　　　　　　　　　</a:t>
            </a:r>
            <a:r>
              <a:rPr lang="en-US" altLang="ja-JP" sz="1400" dirty="0">
                <a:solidFill>
                  <a:schemeClr val="bg1"/>
                </a:solidFill>
                <a:effectLst>
                  <a:outerShdw blurRad="38100" dist="38100" dir="2700000" algn="tl">
                    <a:srgbClr val="000000">
                      <a:alpha val="43137"/>
                    </a:srgbClr>
                  </a:outerShdw>
                </a:effectLst>
              </a:rPr>
              <a:t>	</a:t>
            </a:r>
            <a:r>
              <a:rPr lang="ja-JP" altLang="en-US" sz="1000" dirty="0">
                <a:solidFill>
                  <a:schemeClr val="bg1"/>
                </a:solidFill>
                <a:effectLst>
                  <a:outerShdw blurRad="38100" dist="38100" dir="2700000" algn="tl">
                    <a:srgbClr val="000000">
                      <a:alpha val="43137"/>
                    </a:srgbClr>
                  </a:outerShdw>
                </a:effectLst>
              </a:rPr>
              <a:t>＊</a:t>
            </a:r>
            <a:r>
              <a:rPr lang="ja-JP" altLang="en-US" sz="1000" dirty="0"/>
              <a:t>駐車場は無料。当日会場に駐車券をお持ちください。</a:t>
            </a:r>
            <a:endParaRPr lang="en-US" altLang="ja-JP" sz="1000" dirty="0">
              <a:solidFill>
                <a:schemeClr val="bg1"/>
              </a:solidFill>
              <a:effectLst>
                <a:outerShdw blurRad="38100" dist="38100" dir="2700000" algn="tl">
                  <a:srgbClr val="000000">
                    <a:alpha val="43137"/>
                  </a:srgbClr>
                </a:outerShdw>
              </a:effectLst>
            </a:endParaRPr>
          </a:p>
          <a:p>
            <a:endParaRPr lang="en-US" altLang="ja-JP" sz="1100" dirty="0">
              <a:solidFill>
                <a:schemeClr val="bg1"/>
              </a:solidFill>
              <a:effectLst>
                <a:outerShdw blurRad="38100" dist="38100" dir="2700000" algn="tl">
                  <a:srgbClr val="000000">
                    <a:alpha val="43137"/>
                  </a:srgbClr>
                </a:outerShdw>
              </a:effectLst>
            </a:endParaRPr>
          </a:p>
          <a:p>
            <a:r>
              <a:rPr lang="en-US" altLang="ja-JP" sz="1400" dirty="0">
                <a:solidFill>
                  <a:schemeClr val="bg1"/>
                </a:solidFill>
                <a:effectLst>
                  <a:outerShdw blurRad="38100" dist="38100" dir="2700000" algn="tl">
                    <a:srgbClr val="000000">
                      <a:alpha val="43137"/>
                    </a:srgbClr>
                  </a:outerShdw>
                </a:effectLst>
              </a:rPr>
              <a:t>【</a:t>
            </a:r>
            <a:r>
              <a:rPr lang="ja-JP" altLang="en-US" sz="1400" dirty="0">
                <a:solidFill>
                  <a:schemeClr val="bg1"/>
                </a:solidFill>
                <a:effectLst>
                  <a:outerShdw blurRad="38100" dist="38100" dir="2700000" algn="tl">
                    <a:srgbClr val="000000">
                      <a:alpha val="43137"/>
                    </a:srgbClr>
                  </a:outerShdw>
                </a:effectLst>
              </a:rPr>
              <a:t>特別</a:t>
            </a:r>
            <a:r>
              <a:rPr lang="ja-JP" altLang="ja-JP" sz="1400" dirty="0">
                <a:solidFill>
                  <a:schemeClr val="bg1"/>
                </a:solidFill>
                <a:effectLst>
                  <a:outerShdw blurRad="38100" dist="38100" dir="2700000" algn="tl">
                    <a:srgbClr val="000000">
                      <a:alpha val="43137"/>
                    </a:srgbClr>
                  </a:outerShdw>
                </a:effectLst>
              </a:rPr>
              <a:t>講演</a:t>
            </a:r>
            <a:r>
              <a:rPr lang="en-US" altLang="ja-JP" sz="1400" dirty="0">
                <a:solidFill>
                  <a:schemeClr val="bg1"/>
                </a:solidFill>
                <a:effectLst>
                  <a:outerShdw blurRad="38100" dist="38100" dir="2700000" algn="tl">
                    <a:srgbClr val="000000">
                      <a:alpha val="43137"/>
                    </a:srgbClr>
                  </a:outerShdw>
                </a:effectLst>
              </a:rPr>
              <a:t>】</a:t>
            </a:r>
            <a:r>
              <a:rPr lang="ja-JP" altLang="en-US" sz="1400" dirty="0">
                <a:solidFill>
                  <a:schemeClr val="bg1"/>
                </a:solidFill>
                <a:effectLst>
                  <a:outerShdw blurRad="38100" dist="38100" dir="2700000" algn="tl">
                    <a:srgbClr val="000000">
                      <a:alpha val="43137"/>
                    </a:srgbClr>
                  </a:outerShdw>
                </a:effectLst>
              </a:rPr>
              <a:t>    </a:t>
            </a:r>
            <a:endParaRPr lang="en-US" altLang="ja-JP" sz="800" dirty="0">
              <a:effectLst>
                <a:outerShdw blurRad="38100" dist="38100" dir="2700000" algn="tl">
                  <a:srgbClr val="000000">
                    <a:alpha val="43137"/>
                  </a:srgbClr>
                </a:outerShdw>
              </a:effectLst>
            </a:endParaRPr>
          </a:p>
          <a:p>
            <a:r>
              <a:rPr lang="ja-JP" altLang="en-US" sz="1400" dirty="0">
                <a:effectLst>
                  <a:outerShdw blurRad="38100" dist="38100" dir="2700000" algn="tl">
                    <a:srgbClr val="000000">
                      <a:alpha val="43137"/>
                    </a:srgbClr>
                  </a:outerShdw>
                </a:effectLst>
              </a:rPr>
              <a:t>宮崎　徹</a:t>
            </a:r>
            <a:r>
              <a:rPr lang="ja-JP" altLang="ja-JP" sz="1400" dirty="0">
                <a:effectLst>
                  <a:outerShdw blurRad="38100" dist="38100" dir="2700000" algn="tl">
                    <a:srgbClr val="000000">
                      <a:alpha val="43137"/>
                    </a:srgbClr>
                  </a:outerShdw>
                </a:effectLst>
              </a:rPr>
              <a:t>先生</a:t>
            </a:r>
            <a:r>
              <a:rPr lang="ja-JP" altLang="en-US" sz="1400" dirty="0">
                <a:effectLst>
                  <a:outerShdw blurRad="38100" dist="38100" dir="2700000" algn="tl">
                    <a:srgbClr val="000000">
                      <a:alpha val="43137"/>
                    </a:srgbClr>
                  </a:outerShdw>
                </a:effectLst>
              </a:rPr>
              <a:t>　</a:t>
            </a:r>
            <a:r>
              <a:rPr lang="ja-JP" altLang="ja-JP" sz="1400" dirty="0">
                <a:effectLst>
                  <a:outerShdw blurRad="38100" dist="38100" dir="2700000" algn="tl">
                    <a:srgbClr val="000000">
                      <a:alpha val="43137"/>
                    </a:srgbClr>
                  </a:outerShdw>
                </a:effectLst>
              </a:rPr>
              <a:t>（</a:t>
            </a:r>
            <a:r>
              <a:rPr lang="ja-JP" altLang="en-US" sz="1400" dirty="0">
                <a:effectLst>
                  <a:outerShdw blurRad="38100" dist="38100" dir="2700000" algn="tl">
                    <a:srgbClr val="000000">
                      <a:alpha val="43137"/>
                    </a:srgbClr>
                  </a:outerShdw>
                </a:effectLst>
              </a:rPr>
              <a:t>一般社団法人</a:t>
            </a:r>
            <a:r>
              <a:rPr lang="en-US" altLang="ja-JP" sz="1400" dirty="0">
                <a:effectLst>
                  <a:outerShdw blurRad="38100" dist="38100" dir="2700000" algn="tl">
                    <a:srgbClr val="000000">
                      <a:alpha val="43137"/>
                    </a:srgbClr>
                  </a:outerShdw>
                </a:effectLst>
              </a:rPr>
              <a:t>AIM</a:t>
            </a:r>
            <a:r>
              <a:rPr lang="ja-JP" altLang="en-US" sz="1400" dirty="0">
                <a:effectLst>
                  <a:outerShdw blurRad="38100" dist="38100" dir="2700000" algn="tl">
                    <a:srgbClr val="000000">
                      <a:alpha val="43137"/>
                    </a:srgbClr>
                  </a:outerShdw>
                </a:effectLst>
              </a:rPr>
              <a:t>医学研究所　代表理事・所長</a:t>
            </a:r>
            <a:r>
              <a:rPr lang="ja-JP" altLang="ja-JP" sz="1400" dirty="0">
                <a:effectLst>
                  <a:outerShdw blurRad="38100" dist="38100" dir="2700000" algn="tl">
                    <a:srgbClr val="000000">
                      <a:alpha val="43137"/>
                    </a:srgbClr>
                  </a:outerShdw>
                </a:effectLst>
              </a:rPr>
              <a:t>） </a:t>
            </a:r>
            <a:endParaRPr lang="en-US" altLang="ja-JP" sz="1400" dirty="0">
              <a:effectLst>
                <a:outerShdw blurRad="38100" dist="38100" dir="2700000" algn="tl">
                  <a:srgbClr val="000000">
                    <a:alpha val="43137"/>
                  </a:srgbClr>
                </a:outerShdw>
              </a:effectLst>
            </a:endParaRPr>
          </a:p>
          <a:p>
            <a:r>
              <a:rPr lang="en-US" altLang="ja-JP" sz="1400" dirty="0">
                <a:effectLst>
                  <a:outerShdw blurRad="38100" dist="38100" dir="2700000" algn="tl">
                    <a:srgbClr val="000000">
                      <a:alpha val="43137"/>
                    </a:srgbClr>
                  </a:outerShdw>
                </a:effectLst>
              </a:rPr>
              <a:t>【</a:t>
            </a:r>
            <a:r>
              <a:rPr lang="ja-JP" altLang="en-US" sz="1400" dirty="0">
                <a:effectLst>
                  <a:outerShdw blurRad="38100" dist="38100" dir="2700000" algn="tl">
                    <a:srgbClr val="000000">
                      <a:alpha val="43137"/>
                    </a:srgbClr>
                  </a:outerShdw>
                </a:effectLst>
              </a:rPr>
              <a:t>教育講演</a:t>
            </a:r>
            <a:r>
              <a:rPr lang="en-US" altLang="ja-JP" sz="1400" dirty="0">
                <a:effectLst>
                  <a:outerShdw blurRad="38100" dist="38100" dir="2700000" algn="tl">
                    <a:srgbClr val="000000">
                      <a:alpha val="43137"/>
                    </a:srgbClr>
                  </a:outerShdw>
                </a:effectLst>
              </a:rPr>
              <a:t>】</a:t>
            </a:r>
          </a:p>
          <a:p>
            <a:r>
              <a:rPr lang="ja-JP" altLang="en-US" sz="1400" dirty="0">
                <a:solidFill>
                  <a:schemeClr val="bg1"/>
                </a:solidFill>
                <a:effectLst>
                  <a:outerShdw blurRad="38100" dist="38100" dir="2700000" algn="tl">
                    <a:srgbClr val="000000">
                      <a:alpha val="43137"/>
                    </a:srgbClr>
                  </a:outerShdw>
                </a:effectLst>
              </a:rPr>
              <a:t>齋藤　満先生　（秋田大学医学部附属病院　血液浄化療法部　准教授</a:t>
            </a:r>
            <a:r>
              <a:rPr lang="ja-JP" altLang="en-US" sz="1200" dirty="0">
                <a:effectLst/>
                <a:latin typeface="+mn-ea"/>
                <a:cs typeface="Times New Roman" panose="02020603050405020304" pitchFamily="18" charset="0"/>
              </a:rPr>
              <a:t>）</a:t>
            </a:r>
            <a:endParaRPr lang="en-US" altLang="ja-JP" sz="1200" dirty="0">
              <a:solidFill>
                <a:schemeClr val="bg1"/>
              </a:solidFill>
              <a:effectLst>
                <a:outerShdw blurRad="38100" dist="38100" dir="2700000" algn="tl">
                  <a:srgbClr val="000000">
                    <a:alpha val="43137"/>
                  </a:srgbClr>
                </a:outerShdw>
              </a:effectLst>
              <a:latin typeface="+mn-ea"/>
            </a:endParaRPr>
          </a:p>
          <a:p>
            <a:pPr defTabSz="469900"/>
            <a:endParaRPr lang="en-US" altLang="ja-JP" sz="1400" dirty="0">
              <a:solidFill>
                <a:schemeClr val="bg1"/>
              </a:solidFill>
              <a:effectLst>
                <a:outerShdw blurRad="38100" dist="38100" dir="2700000" algn="tl">
                  <a:srgbClr val="000000">
                    <a:alpha val="43137"/>
                  </a:srgbClr>
                </a:outerShdw>
              </a:effectLst>
            </a:endParaRPr>
          </a:p>
          <a:p>
            <a:r>
              <a:rPr lang="en-US" altLang="ja-JP" sz="1400" dirty="0">
                <a:solidFill>
                  <a:schemeClr val="bg1"/>
                </a:solidFill>
                <a:effectLst>
                  <a:outerShdw blurRad="38100" dist="38100" dir="2700000" algn="tl">
                    <a:srgbClr val="000000">
                      <a:alpha val="43137"/>
                    </a:srgbClr>
                  </a:outerShdw>
                </a:effectLst>
              </a:rPr>
              <a:t>【</a:t>
            </a:r>
            <a:r>
              <a:rPr lang="ja-JP" altLang="ja-JP" sz="1400" dirty="0">
                <a:solidFill>
                  <a:schemeClr val="bg1"/>
                </a:solidFill>
                <a:effectLst>
                  <a:outerShdw blurRad="38100" dist="38100" dir="2700000" algn="tl">
                    <a:srgbClr val="000000">
                      <a:alpha val="43137"/>
                    </a:srgbClr>
                  </a:outerShdw>
                </a:effectLst>
              </a:rPr>
              <a:t>一般演題募集</a:t>
            </a:r>
            <a:r>
              <a:rPr lang="en-US" altLang="ja-JP" sz="1400" dirty="0">
                <a:solidFill>
                  <a:schemeClr val="bg1"/>
                </a:solidFill>
                <a:effectLst>
                  <a:outerShdw blurRad="38100" dist="38100" dir="2700000" algn="tl">
                    <a:srgbClr val="000000">
                      <a:alpha val="43137"/>
                    </a:srgbClr>
                  </a:outerShdw>
                </a:effectLst>
              </a:rPr>
              <a:t>】</a:t>
            </a:r>
          </a:p>
          <a:p>
            <a:r>
              <a:rPr lang="en-US" altLang="ja-JP" sz="1400" dirty="0">
                <a:solidFill>
                  <a:schemeClr val="bg1"/>
                </a:solidFill>
                <a:effectLst>
                  <a:outerShdw blurRad="38100" dist="38100" dir="2700000" algn="tl">
                    <a:srgbClr val="000000">
                      <a:alpha val="43137"/>
                    </a:srgbClr>
                  </a:outerShdw>
                </a:effectLst>
              </a:rPr>
              <a:t> </a:t>
            </a:r>
            <a:r>
              <a:rPr lang="ja-JP" altLang="en-US" sz="1400" dirty="0">
                <a:solidFill>
                  <a:schemeClr val="bg1"/>
                </a:solidFill>
                <a:effectLst>
                  <a:outerShdw blurRad="38100" dist="38100" dir="2700000" algn="tl">
                    <a:srgbClr val="000000">
                      <a:alpha val="43137"/>
                    </a:srgbClr>
                  </a:outerShdw>
                </a:effectLst>
              </a:rPr>
              <a:t>＜医師部門＞＜メディカルスタッフ部門（職種）＞を明記の上</a:t>
            </a:r>
            <a:r>
              <a:rPr lang="ja-JP" altLang="ja-JP" sz="1400" dirty="0">
                <a:solidFill>
                  <a:schemeClr val="bg1"/>
                </a:solidFill>
                <a:effectLst>
                  <a:outerShdw blurRad="38100" dist="38100" dir="2700000" algn="tl">
                    <a:srgbClr val="000000">
                      <a:alpha val="43137"/>
                    </a:srgbClr>
                  </a:outerShdw>
                </a:effectLst>
              </a:rPr>
              <a:t>演題名，ご施設名，ご氏名</a:t>
            </a:r>
            <a:r>
              <a:rPr lang="ja-JP" altLang="en-US" sz="1400" dirty="0">
                <a:solidFill>
                  <a:schemeClr val="bg1"/>
                </a:solidFill>
                <a:effectLst>
                  <a:outerShdw blurRad="38100" dist="38100" dir="2700000" algn="tl">
                    <a:srgbClr val="000000">
                      <a:alpha val="43137"/>
                    </a:srgbClr>
                  </a:outerShdw>
                </a:effectLst>
              </a:rPr>
              <a:t>（フリガナ）</a:t>
            </a:r>
            <a:r>
              <a:rPr lang="ja-JP" altLang="ja-JP" sz="1400" dirty="0">
                <a:solidFill>
                  <a:schemeClr val="bg1"/>
                </a:solidFill>
                <a:effectLst>
                  <a:outerShdw blurRad="38100" dist="38100" dir="2700000" algn="tl">
                    <a:srgbClr val="000000">
                      <a:alpha val="43137"/>
                    </a:srgbClr>
                  </a:outerShdw>
                </a:effectLst>
              </a:rPr>
              <a:t>，要旨を</a:t>
            </a:r>
            <a:r>
              <a:rPr lang="en-US" altLang="ja-JP" sz="1400" dirty="0">
                <a:solidFill>
                  <a:schemeClr val="bg1"/>
                </a:solidFill>
                <a:effectLst>
                  <a:outerShdw blurRad="38100" dist="38100" dir="2700000" algn="tl">
                    <a:srgbClr val="000000">
                      <a:alpha val="43137"/>
                    </a:srgbClr>
                  </a:outerShdw>
                </a:effectLst>
              </a:rPr>
              <a:t>600</a:t>
            </a:r>
            <a:r>
              <a:rPr lang="ja-JP" altLang="ja-JP" sz="1400" dirty="0">
                <a:solidFill>
                  <a:schemeClr val="bg1"/>
                </a:solidFill>
                <a:effectLst>
                  <a:outerShdw blurRad="38100" dist="38100" dir="2700000" algn="tl">
                    <a:srgbClr val="000000">
                      <a:alpha val="43137"/>
                    </a:srgbClr>
                  </a:outerShdw>
                </a:effectLst>
              </a:rPr>
              <a:t>字以内の電子ファイル（</a:t>
            </a:r>
            <a:r>
              <a:rPr lang="en-US" altLang="ja-JP" sz="1400" dirty="0">
                <a:solidFill>
                  <a:schemeClr val="bg1"/>
                </a:solidFill>
                <a:effectLst>
                  <a:outerShdw blurRad="38100" dist="38100" dir="2700000" algn="tl">
                    <a:srgbClr val="000000">
                      <a:alpha val="43137"/>
                    </a:srgbClr>
                  </a:outerShdw>
                </a:effectLst>
              </a:rPr>
              <a:t>Word</a:t>
            </a:r>
            <a:r>
              <a:rPr lang="ja-JP" altLang="ja-JP" sz="1400" dirty="0">
                <a:solidFill>
                  <a:schemeClr val="bg1"/>
                </a:solidFill>
                <a:effectLst>
                  <a:outerShdw blurRad="38100" dist="38100" dir="2700000" algn="tl">
                    <a:srgbClr val="000000">
                      <a:alpha val="43137"/>
                    </a:srgbClr>
                  </a:outerShdw>
                </a:effectLst>
              </a:rPr>
              <a:t>）で作成し、</a:t>
            </a:r>
            <a:r>
              <a:rPr lang="ja-JP" altLang="en-US" sz="1400" dirty="0">
                <a:solidFill>
                  <a:schemeClr val="bg1"/>
                </a:solidFill>
                <a:effectLst>
                  <a:outerShdw blurRad="38100" dist="38100" dir="2700000" algn="tl">
                    <a:srgbClr val="000000">
                      <a:alpha val="43137"/>
                    </a:srgbClr>
                  </a:outerShdw>
                </a:effectLst>
              </a:rPr>
              <a:t>下記</a:t>
            </a:r>
            <a:r>
              <a:rPr lang="ja-JP" altLang="ja-JP" sz="1400" dirty="0">
                <a:solidFill>
                  <a:schemeClr val="bg1"/>
                </a:solidFill>
                <a:effectLst>
                  <a:outerShdw blurRad="38100" dist="38100" dir="2700000" algn="tl">
                    <a:srgbClr val="000000">
                      <a:alpha val="43137"/>
                    </a:srgbClr>
                  </a:outerShdw>
                </a:effectLst>
              </a:rPr>
              <a:t>の</a:t>
            </a:r>
            <a:r>
              <a:rPr lang="en-US" altLang="ja-JP" sz="1400" dirty="0">
                <a:solidFill>
                  <a:schemeClr val="bg1"/>
                </a:solidFill>
                <a:effectLst>
                  <a:outerShdw blurRad="38100" dist="38100" dir="2700000" algn="tl">
                    <a:srgbClr val="000000">
                      <a:alpha val="43137"/>
                    </a:srgbClr>
                  </a:outerShdw>
                </a:effectLst>
              </a:rPr>
              <a:t>E-mail</a:t>
            </a:r>
            <a:r>
              <a:rPr lang="ja-JP" altLang="ja-JP" sz="1400" dirty="0">
                <a:solidFill>
                  <a:schemeClr val="bg1"/>
                </a:solidFill>
                <a:effectLst>
                  <a:outerShdw blurRad="38100" dist="38100" dir="2700000" algn="tl">
                    <a:srgbClr val="000000">
                      <a:alpha val="43137"/>
                    </a:srgbClr>
                  </a:outerShdw>
                </a:effectLst>
              </a:rPr>
              <a:t>宛に添付ファイルにてご送付ください。</a:t>
            </a:r>
            <a:r>
              <a:rPr lang="en-US" altLang="ja-JP" sz="1400" dirty="0">
                <a:solidFill>
                  <a:schemeClr val="bg1"/>
                </a:solidFill>
                <a:effectLst>
                  <a:outerShdw blurRad="38100" dist="38100" dir="2700000" algn="tl">
                    <a:srgbClr val="000000">
                      <a:alpha val="43137"/>
                    </a:srgbClr>
                  </a:outerShdw>
                </a:effectLst>
              </a:rPr>
              <a:t> </a:t>
            </a:r>
            <a:r>
              <a:rPr lang="ja-JP" altLang="ja-JP" sz="1400" dirty="0">
                <a:effectLst>
                  <a:outerShdw blurRad="38100" dist="38100" dir="2700000" algn="tl">
                    <a:srgbClr val="000000">
                      <a:alpha val="43137"/>
                    </a:srgbClr>
                  </a:outerShdw>
                </a:effectLst>
              </a:rPr>
              <a:t>演題は、透析・血液浄化に関する全般を受付いたします</a:t>
            </a:r>
            <a:r>
              <a:rPr lang="ja-JP" altLang="en-US" sz="1400" dirty="0">
                <a:effectLst>
                  <a:outerShdw blurRad="38100" dist="38100" dir="2700000" algn="tl">
                    <a:srgbClr val="000000">
                      <a:alpha val="43137"/>
                    </a:srgbClr>
                  </a:outerShdw>
                </a:effectLst>
              </a:rPr>
              <a:t>。</a:t>
            </a:r>
            <a:r>
              <a:rPr lang="ja-JP" altLang="ja-JP" sz="1400" dirty="0">
                <a:effectLst>
                  <a:outerShdw blurRad="38100" dist="38100" dir="2700000" algn="tl">
                    <a:srgbClr val="000000">
                      <a:alpha val="43137"/>
                    </a:srgbClr>
                  </a:outerShdw>
                </a:effectLst>
              </a:rPr>
              <a:t>研究・症例検討・治療に難渋した例などご応募ください</a:t>
            </a:r>
            <a:r>
              <a:rPr lang="ja-JP" altLang="en-US" sz="1400" dirty="0">
                <a:effectLst>
                  <a:outerShdw blurRad="38100" dist="38100" dir="2700000" algn="tl">
                    <a:srgbClr val="000000">
                      <a:alpha val="43137"/>
                    </a:srgbClr>
                  </a:outerShdw>
                </a:effectLst>
              </a:rPr>
              <a:t>。</a:t>
            </a:r>
            <a:endParaRPr lang="ja-JP" altLang="ja-JP" sz="1400" dirty="0">
              <a:effectLst>
                <a:outerShdw blurRad="38100" dist="38100" dir="2700000" algn="tl">
                  <a:srgbClr val="000000">
                    <a:alpha val="43137"/>
                  </a:srgbClr>
                </a:outerShdw>
              </a:effectLst>
            </a:endParaRPr>
          </a:p>
          <a:p>
            <a:pPr defTabSz="469900"/>
            <a:endParaRPr lang="en-US" altLang="ja-JP" sz="800" dirty="0">
              <a:solidFill>
                <a:schemeClr val="bg1"/>
              </a:solidFill>
              <a:effectLst>
                <a:outerShdw blurRad="38100" dist="38100" dir="2700000" algn="tl">
                  <a:srgbClr val="000000">
                    <a:alpha val="43137"/>
                  </a:srgbClr>
                </a:outerShdw>
              </a:effectLst>
            </a:endParaRPr>
          </a:p>
          <a:p>
            <a:pPr defTabSz="469900"/>
            <a:r>
              <a:rPr lang="ja-JP" altLang="en-US" sz="1400" dirty="0">
                <a:solidFill>
                  <a:schemeClr val="bg1"/>
                </a:solidFill>
                <a:effectLst>
                  <a:outerShdw blurRad="38100" dist="38100" dir="2700000" algn="tl">
                    <a:srgbClr val="000000">
                      <a:alpha val="43137"/>
                    </a:srgbClr>
                  </a:outerShdw>
                </a:effectLst>
              </a:rPr>
              <a:t>● 演題応募先</a:t>
            </a:r>
            <a:r>
              <a:rPr lang="en-US" altLang="ja-JP" sz="1400" dirty="0">
                <a:solidFill>
                  <a:schemeClr val="bg1"/>
                </a:solidFill>
                <a:effectLst>
                  <a:outerShdw blurRad="38100" dist="38100" dir="2700000" algn="tl">
                    <a:srgbClr val="000000">
                      <a:alpha val="43137"/>
                    </a:srgbClr>
                  </a:outerShdw>
                </a:effectLst>
              </a:rPr>
              <a:t>E-mail</a:t>
            </a:r>
            <a:r>
              <a:rPr lang="ja-JP" altLang="en-US" sz="1400" dirty="0">
                <a:solidFill>
                  <a:schemeClr val="bg1"/>
                </a:solidFill>
                <a:effectLst>
                  <a:outerShdw blurRad="38100" dist="38100" dir="2700000" algn="tl">
                    <a:srgbClr val="000000">
                      <a:alpha val="43137"/>
                    </a:srgbClr>
                  </a:outerShdw>
                </a:effectLst>
              </a:rPr>
              <a:t>：</a:t>
            </a:r>
            <a:endParaRPr lang="en-US" altLang="ja-JP" sz="1400" dirty="0">
              <a:solidFill>
                <a:schemeClr val="bg1"/>
              </a:solidFill>
              <a:effectLst>
                <a:outerShdw blurRad="38100" dist="38100" dir="2700000" algn="tl">
                  <a:srgbClr val="000000">
                    <a:alpha val="43137"/>
                  </a:srgbClr>
                </a:outerShdw>
              </a:effectLst>
            </a:endParaRPr>
          </a:p>
          <a:p>
            <a:pPr algn="ctr" defTabSz="469900"/>
            <a:r>
              <a:rPr lang="en-US" altLang="ja-JP" sz="2400" dirty="0">
                <a:solidFill>
                  <a:srgbClr val="FFFF00"/>
                </a:solidFill>
                <a:effectLst>
                  <a:outerShdw blurRad="38100" dist="38100" dir="2700000" algn="tl">
                    <a:srgbClr val="000000">
                      <a:alpha val="43137"/>
                    </a:srgbClr>
                  </a:outerShdw>
                </a:effectLst>
              </a:rPr>
              <a:t>kaghdken2@m3.kufm.kagoshima-u.ac.jp</a:t>
            </a:r>
          </a:p>
          <a:p>
            <a:pPr algn="ctr" defTabSz="469900"/>
            <a:endParaRPr lang="en-US" altLang="ja-JP" sz="800" dirty="0">
              <a:solidFill>
                <a:schemeClr val="bg1"/>
              </a:solidFill>
              <a:effectLst>
                <a:outerShdw blurRad="38100" dist="38100" dir="2700000" algn="tl">
                  <a:srgbClr val="000000">
                    <a:alpha val="43137"/>
                  </a:srgbClr>
                </a:outerShdw>
              </a:effectLst>
            </a:endParaRPr>
          </a:p>
          <a:p>
            <a:pPr defTabSz="469900"/>
            <a:r>
              <a:rPr lang="ja-JP" altLang="en-US" sz="1400" dirty="0">
                <a:solidFill>
                  <a:schemeClr val="bg1"/>
                </a:solidFill>
                <a:effectLst>
                  <a:outerShdw blurRad="38100" dist="38100" dir="2700000" algn="tl">
                    <a:srgbClr val="000000">
                      <a:alpha val="43137"/>
                    </a:srgbClr>
                  </a:outerShdw>
                </a:effectLst>
              </a:rPr>
              <a:t>● </a:t>
            </a:r>
            <a:r>
              <a:rPr lang="ja-JP" altLang="ja-JP" sz="1400" dirty="0">
                <a:solidFill>
                  <a:schemeClr val="bg1"/>
                </a:solidFill>
                <a:effectLst>
                  <a:outerShdw blurRad="38100" dist="38100" dir="2700000" algn="tl">
                    <a:srgbClr val="000000">
                      <a:alpha val="43137"/>
                    </a:srgbClr>
                  </a:outerShdw>
                </a:effectLst>
              </a:rPr>
              <a:t>募集</a:t>
            </a:r>
            <a:r>
              <a:rPr lang="ja-JP" altLang="en-US" sz="1400" dirty="0">
                <a:solidFill>
                  <a:schemeClr val="bg1"/>
                </a:solidFill>
                <a:effectLst>
                  <a:outerShdw blurRad="38100" dist="38100" dir="2700000" algn="tl">
                    <a:srgbClr val="000000">
                      <a:alpha val="43137"/>
                    </a:srgbClr>
                  </a:outerShdw>
                </a:effectLst>
              </a:rPr>
              <a:t>期間</a:t>
            </a:r>
            <a:r>
              <a:rPr lang="ja-JP" altLang="ja-JP" dirty="0">
                <a:solidFill>
                  <a:schemeClr val="bg1"/>
                </a:solidFill>
                <a:effectLst>
                  <a:outerShdw blurRad="38100" dist="38100" dir="2700000" algn="tl">
                    <a:srgbClr val="000000">
                      <a:alpha val="43137"/>
                    </a:srgbClr>
                  </a:outerShdw>
                </a:effectLst>
              </a:rPr>
              <a:t>：</a:t>
            </a:r>
            <a:r>
              <a:rPr lang="ja-JP" altLang="en-US" sz="1600" b="1" dirty="0">
                <a:solidFill>
                  <a:srgbClr val="FFFF00"/>
                </a:solidFill>
                <a:effectLst>
                  <a:outerShdw blurRad="38100" dist="38100" dir="2700000" algn="tl">
                    <a:srgbClr val="000000">
                      <a:alpha val="43137"/>
                    </a:srgbClr>
                  </a:outerShdw>
                </a:effectLst>
                <a:latin typeface="+mj-ea"/>
                <a:ea typeface="+mj-ea"/>
              </a:rPr>
              <a:t>令和</a:t>
            </a:r>
            <a:r>
              <a:rPr lang="en-US" altLang="ja-JP" sz="1600" b="1" dirty="0">
                <a:solidFill>
                  <a:srgbClr val="FFFF00"/>
                </a:solidFill>
                <a:effectLst>
                  <a:outerShdw blurRad="38100" dist="38100" dir="2700000" algn="tl">
                    <a:srgbClr val="000000">
                      <a:alpha val="43137"/>
                    </a:srgbClr>
                  </a:outerShdw>
                </a:effectLst>
                <a:latin typeface="+mj-ea"/>
                <a:ea typeface="+mj-ea"/>
              </a:rPr>
              <a:t> 6</a:t>
            </a:r>
            <a:r>
              <a:rPr lang="ja-JP" altLang="ja-JP" sz="1600" b="1" dirty="0">
                <a:solidFill>
                  <a:srgbClr val="FFFF00"/>
                </a:solidFill>
                <a:effectLst>
                  <a:outerShdw blurRad="38100" dist="38100" dir="2700000" algn="tl">
                    <a:srgbClr val="000000">
                      <a:alpha val="43137"/>
                    </a:srgbClr>
                  </a:outerShdw>
                </a:effectLst>
                <a:latin typeface="+mj-ea"/>
                <a:ea typeface="+mj-ea"/>
              </a:rPr>
              <a:t>年</a:t>
            </a:r>
            <a:r>
              <a:rPr lang="en-US" altLang="ja-JP" sz="1600" b="1" dirty="0">
                <a:solidFill>
                  <a:srgbClr val="FFFF00"/>
                </a:solidFill>
                <a:effectLst>
                  <a:outerShdw blurRad="38100" dist="38100" dir="2700000" algn="tl">
                    <a:srgbClr val="000000">
                      <a:alpha val="43137"/>
                    </a:srgbClr>
                  </a:outerShdw>
                </a:effectLst>
                <a:latin typeface="+mj-ea"/>
                <a:ea typeface="+mj-ea"/>
              </a:rPr>
              <a:t> 10 </a:t>
            </a:r>
            <a:r>
              <a:rPr lang="ja-JP" altLang="ja-JP" sz="1600" b="1" dirty="0">
                <a:solidFill>
                  <a:srgbClr val="FFFF00"/>
                </a:solidFill>
                <a:effectLst>
                  <a:outerShdw blurRad="38100" dist="38100" dir="2700000" algn="tl">
                    <a:srgbClr val="000000">
                      <a:alpha val="43137"/>
                    </a:srgbClr>
                  </a:outerShdw>
                </a:effectLst>
                <a:latin typeface="+mj-ea"/>
                <a:ea typeface="+mj-ea"/>
              </a:rPr>
              <a:t>月</a:t>
            </a:r>
            <a:r>
              <a:rPr lang="en-US" altLang="ja-JP" sz="1600" b="1" dirty="0">
                <a:solidFill>
                  <a:srgbClr val="FFFF00"/>
                </a:solidFill>
                <a:effectLst>
                  <a:outerShdw blurRad="38100" dist="38100" dir="2700000" algn="tl">
                    <a:srgbClr val="000000">
                      <a:alpha val="43137"/>
                    </a:srgbClr>
                  </a:outerShdw>
                </a:effectLst>
                <a:latin typeface="+mj-ea"/>
                <a:ea typeface="+mj-ea"/>
              </a:rPr>
              <a:t> 1 </a:t>
            </a:r>
            <a:r>
              <a:rPr lang="ja-JP" altLang="ja-JP" sz="1600" b="1" dirty="0">
                <a:solidFill>
                  <a:srgbClr val="FFFF00"/>
                </a:solidFill>
                <a:effectLst>
                  <a:outerShdw blurRad="38100" dist="38100" dir="2700000" algn="tl">
                    <a:srgbClr val="000000">
                      <a:alpha val="43137"/>
                    </a:srgbClr>
                  </a:outerShdw>
                </a:effectLst>
                <a:latin typeface="+mj-ea"/>
                <a:ea typeface="+mj-ea"/>
              </a:rPr>
              <a:t>日（</a:t>
            </a:r>
            <a:r>
              <a:rPr lang="ja-JP" altLang="en-US" sz="1600" b="1" dirty="0">
                <a:solidFill>
                  <a:srgbClr val="FFFF00"/>
                </a:solidFill>
                <a:effectLst>
                  <a:outerShdw blurRad="38100" dist="38100" dir="2700000" algn="tl">
                    <a:srgbClr val="000000">
                      <a:alpha val="43137"/>
                    </a:srgbClr>
                  </a:outerShdw>
                </a:effectLst>
                <a:latin typeface="+mj-ea"/>
                <a:ea typeface="+mj-ea"/>
              </a:rPr>
              <a:t>火</a:t>
            </a:r>
            <a:r>
              <a:rPr lang="ja-JP" altLang="ja-JP" sz="1600" b="1" dirty="0">
                <a:solidFill>
                  <a:srgbClr val="FFFF00"/>
                </a:solidFill>
                <a:effectLst>
                  <a:outerShdw blurRad="38100" dist="38100" dir="2700000" algn="tl">
                    <a:srgbClr val="000000">
                      <a:alpha val="43137"/>
                    </a:srgbClr>
                  </a:outerShdw>
                </a:effectLst>
                <a:latin typeface="+mj-ea"/>
                <a:ea typeface="+mj-ea"/>
              </a:rPr>
              <a:t>）～</a:t>
            </a:r>
            <a:r>
              <a:rPr lang="ja-JP" altLang="en-US" sz="1600" b="1" dirty="0">
                <a:solidFill>
                  <a:srgbClr val="FFFF00"/>
                </a:solidFill>
                <a:effectLst>
                  <a:outerShdw blurRad="38100" dist="38100" dir="2700000" algn="tl">
                    <a:srgbClr val="000000">
                      <a:alpha val="43137"/>
                    </a:srgbClr>
                  </a:outerShdw>
                </a:effectLst>
                <a:latin typeface="+mj-ea"/>
                <a:ea typeface="+mj-ea"/>
              </a:rPr>
              <a:t>令和</a:t>
            </a:r>
            <a:r>
              <a:rPr lang="en-US" altLang="ja-JP" sz="1600" b="1" dirty="0">
                <a:solidFill>
                  <a:srgbClr val="FFFF00"/>
                </a:solidFill>
                <a:effectLst>
                  <a:outerShdw blurRad="38100" dist="38100" dir="2700000" algn="tl">
                    <a:srgbClr val="000000">
                      <a:alpha val="43137"/>
                    </a:srgbClr>
                  </a:outerShdw>
                </a:effectLst>
                <a:latin typeface="+mj-ea"/>
                <a:ea typeface="+mj-ea"/>
              </a:rPr>
              <a:t> 6</a:t>
            </a:r>
            <a:r>
              <a:rPr lang="ja-JP" altLang="ja-JP" sz="1600" b="1" dirty="0">
                <a:solidFill>
                  <a:srgbClr val="FFFF00"/>
                </a:solidFill>
                <a:effectLst>
                  <a:outerShdw blurRad="38100" dist="38100" dir="2700000" algn="tl">
                    <a:srgbClr val="000000">
                      <a:alpha val="43137"/>
                    </a:srgbClr>
                  </a:outerShdw>
                </a:effectLst>
                <a:latin typeface="+mj-ea"/>
                <a:ea typeface="+mj-ea"/>
              </a:rPr>
              <a:t>年</a:t>
            </a:r>
            <a:r>
              <a:rPr lang="en-US" altLang="ja-JP" sz="1600" b="1" dirty="0">
                <a:solidFill>
                  <a:srgbClr val="FFFF00"/>
                </a:solidFill>
                <a:effectLst>
                  <a:outerShdw blurRad="38100" dist="38100" dir="2700000" algn="tl">
                    <a:srgbClr val="000000">
                      <a:alpha val="43137"/>
                    </a:srgbClr>
                  </a:outerShdw>
                </a:effectLst>
                <a:latin typeface="+mj-ea"/>
                <a:ea typeface="+mj-ea"/>
              </a:rPr>
              <a:t> 11 </a:t>
            </a:r>
            <a:r>
              <a:rPr lang="ja-JP" altLang="ja-JP" sz="1600" b="1" dirty="0">
                <a:solidFill>
                  <a:srgbClr val="FFFF00"/>
                </a:solidFill>
                <a:effectLst>
                  <a:outerShdw blurRad="38100" dist="38100" dir="2700000" algn="tl">
                    <a:srgbClr val="000000">
                      <a:alpha val="43137"/>
                    </a:srgbClr>
                  </a:outerShdw>
                </a:effectLst>
                <a:latin typeface="+mj-ea"/>
                <a:ea typeface="+mj-ea"/>
              </a:rPr>
              <a:t>月</a:t>
            </a:r>
            <a:r>
              <a:rPr lang="en-US" altLang="ja-JP" sz="1600" b="1" dirty="0">
                <a:solidFill>
                  <a:srgbClr val="FFFF00"/>
                </a:solidFill>
                <a:effectLst>
                  <a:outerShdw blurRad="38100" dist="38100" dir="2700000" algn="tl">
                    <a:srgbClr val="000000">
                      <a:alpha val="43137"/>
                    </a:srgbClr>
                  </a:outerShdw>
                </a:effectLst>
                <a:latin typeface="+mj-ea"/>
                <a:ea typeface="+mj-ea"/>
              </a:rPr>
              <a:t> 29 </a:t>
            </a:r>
            <a:r>
              <a:rPr lang="ja-JP" altLang="ja-JP" sz="1600" b="1" dirty="0">
                <a:solidFill>
                  <a:srgbClr val="FFFF00"/>
                </a:solidFill>
                <a:effectLst>
                  <a:outerShdw blurRad="38100" dist="38100" dir="2700000" algn="tl">
                    <a:srgbClr val="000000">
                      <a:alpha val="43137"/>
                    </a:srgbClr>
                  </a:outerShdw>
                </a:effectLst>
                <a:latin typeface="+mj-ea"/>
                <a:ea typeface="+mj-ea"/>
              </a:rPr>
              <a:t>日（</a:t>
            </a:r>
            <a:r>
              <a:rPr lang="ja-JP" altLang="en-US" sz="1600" b="1" dirty="0">
                <a:solidFill>
                  <a:srgbClr val="FFFF00"/>
                </a:solidFill>
                <a:effectLst>
                  <a:outerShdw blurRad="38100" dist="38100" dir="2700000" algn="tl">
                    <a:srgbClr val="000000">
                      <a:alpha val="43137"/>
                    </a:srgbClr>
                  </a:outerShdw>
                </a:effectLst>
                <a:latin typeface="+mj-ea"/>
                <a:ea typeface="+mj-ea"/>
              </a:rPr>
              <a:t>金</a:t>
            </a:r>
            <a:r>
              <a:rPr lang="ja-JP" altLang="ja-JP" sz="1600" b="1" dirty="0">
                <a:solidFill>
                  <a:srgbClr val="FFFF00"/>
                </a:solidFill>
                <a:effectLst>
                  <a:outerShdw blurRad="38100" dist="38100" dir="2700000" algn="tl">
                    <a:srgbClr val="000000">
                      <a:alpha val="43137"/>
                    </a:srgbClr>
                  </a:outerShdw>
                </a:effectLst>
                <a:latin typeface="+mj-ea"/>
                <a:ea typeface="+mj-ea"/>
              </a:rPr>
              <a:t>）</a:t>
            </a:r>
          </a:p>
          <a:p>
            <a:pPr algn="ctr" defTabSz="469900">
              <a:lnSpc>
                <a:spcPct val="150000"/>
              </a:lnSpc>
            </a:pPr>
            <a:r>
              <a:rPr lang="ja-JP" altLang="ja-JP" sz="1400" dirty="0">
                <a:solidFill>
                  <a:schemeClr val="bg1"/>
                </a:solidFill>
                <a:effectLst>
                  <a:outerShdw blurRad="38100" dist="38100" dir="2700000" algn="tl">
                    <a:srgbClr val="000000">
                      <a:alpha val="43137"/>
                    </a:srgbClr>
                  </a:outerShdw>
                </a:effectLst>
              </a:rPr>
              <a:t>募集期間の延長は行いません</a:t>
            </a:r>
            <a:r>
              <a:rPr lang="ja-JP" altLang="en-US" sz="1400" dirty="0">
                <a:solidFill>
                  <a:schemeClr val="bg1"/>
                </a:solidFill>
                <a:effectLst>
                  <a:outerShdw blurRad="38100" dist="38100" dir="2700000" algn="tl">
                    <a:srgbClr val="000000">
                      <a:alpha val="43137"/>
                    </a:srgbClr>
                  </a:outerShdw>
                </a:effectLst>
              </a:rPr>
              <a:t>。</a:t>
            </a:r>
            <a:endParaRPr lang="en-US" altLang="ja-JP" sz="1400" dirty="0">
              <a:solidFill>
                <a:schemeClr val="bg1"/>
              </a:solidFill>
              <a:effectLst>
                <a:outerShdw blurRad="38100" dist="38100" dir="2700000" algn="tl">
                  <a:srgbClr val="000000">
                    <a:alpha val="43137"/>
                  </a:srgbClr>
                </a:outerShdw>
              </a:effectLst>
            </a:endParaRPr>
          </a:p>
        </p:txBody>
      </p:sp>
      <p:sp>
        <p:nvSpPr>
          <p:cNvPr id="7" name="テキスト ボックス 6"/>
          <p:cNvSpPr txBox="1"/>
          <p:nvPr/>
        </p:nvSpPr>
        <p:spPr>
          <a:xfrm>
            <a:off x="2882842" y="1076520"/>
            <a:ext cx="3877032" cy="1115690"/>
          </a:xfrm>
          <a:prstGeom prst="rect">
            <a:avLst/>
          </a:prstGeom>
          <a:noFill/>
        </p:spPr>
        <p:txBody>
          <a:bodyPr wrap="square" rtlCol="0">
            <a:spAutoFit/>
          </a:bodyPr>
          <a:lstStyle/>
          <a:p>
            <a:pPr algn="ctr"/>
            <a:r>
              <a:rPr lang="ja-JP" altLang="en-US" sz="1600" b="1" dirty="0"/>
              <a:t>会長</a:t>
            </a:r>
            <a:r>
              <a:rPr lang="ja-JP" altLang="en-US" sz="1400" b="1" dirty="0"/>
              <a:t>：</a:t>
            </a:r>
            <a:r>
              <a:rPr lang="ja-JP" altLang="en-US" b="1" dirty="0"/>
              <a:t>　榎田　英樹</a:t>
            </a:r>
            <a:r>
              <a:rPr lang="ja-JP" altLang="en-US" sz="2000" b="1" dirty="0"/>
              <a:t>　</a:t>
            </a:r>
            <a:endParaRPr lang="en-US" altLang="ja-JP" sz="2000" b="1" dirty="0"/>
          </a:p>
          <a:p>
            <a:r>
              <a:rPr lang="ja-JP" altLang="en-US" sz="1050" dirty="0"/>
              <a:t>　鹿児島大学大学院医歯学総合研究科泌尿器科学分野　教授</a:t>
            </a:r>
            <a:endParaRPr lang="en-US" altLang="ja-JP" sz="1050" dirty="0"/>
          </a:p>
          <a:p>
            <a:pPr algn="ctr"/>
            <a:endParaRPr lang="en-US" altLang="ja-JP" sz="1100" dirty="0"/>
          </a:p>
          <a:p>
            <a:pPr algn="ctr"/>
            <a:r>
              <a:rPr lang="ja-JP" altLang="en-US" sz="1400" dirty="0"/>
              <a:t>事務局長：山田保俊</a:t>
            </a:r>
            <a:endParaRPr lang="en-US" altLang="ja-JP" sz="1400" dirty="0"/>
          </a:p>
          <a:p>
            <a:pPr algn="ctr"/>
            <a:r>
              <a:rPr lang="ja-JP" altLang="en-US" sz="1100" dirty="0"/>
              <a:t>鹿児島大学病院血液浄化療法部　准教授</a:t>
            </a:r>
            <a:endParaRPr lang="en-US" altLang="ja-JP" sz="1100" dirty="0"/>
          </a:p>
        </p:txBody>
      </p:sp>
      <p:sp>
        <p:nvSpPr>
          <p:cNvPr id="10" name="角丸四角形 9"/>
          <p:cNvSpPr/>
          <p:nvPr/>
        </p:nvSpPr>
        <p:spPr>
          <a:xfrm>
            <a:off x="0" y="48196"/>
            <a:ext cx="6858000" cy="71567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effectLst>
                  <a:outerShdw blurRad="38100" dist="38100" dir="2700000" algn="tl">
                    <a:srgbClr val="000000">
                      <a:alpha val="43137"/>
                    </a:srgbClr>
                  </a:outerShdw>
                </a:effectLst>
                <a:latin typeface="HG創英ﾌﾟﾚｾﾞﾝｽEB" pitchFamily="17" charset="-128"/>
                <a:ea typeface="HG創英ﾌﾟﾚｾﾞﾝｽEB" pitchFamily="17" charset="-128"/>
              </a:rPr>
              <a:t>第</a:t>
            </a:r>
            <a:r>
              <a:rPr lang="en-US" altLang="ja-JP" sz="3200" b="1" dirty="0">
                <a:effectLst>
                  <a:outerShdw blurRad="38100" dist="38100" dir="2700000" algn="tl">
                    <a:srgbClr val="000000">
                      <a:alpha val="43137"/>
                    </a:srgbClr>
                  </a:outerShdw>
                </a:effectLst>
                <a:latin typeface="HG創英ﾌﾟﾚｾﾞﾝｽEB" pitchFamily="17" charset="-128"/>
                <a:ea typeface="HG創英ﾌﾟﾚｾﾞﾝｽEB" pitchFamily="17" charset="-128"/>
              </a:rPr>
              <a:t>41</a:t>
            </a:r>
            <a:r>
              <a:rPr lang="ja-JP" altLang="en-US" sz="3200" dirty="0">
                <a:effectLst>
                  <a:outerShdw blurRad="38100" dist="38100" dir="2700000" algn="tl">
                    <a:srgbClr val="000000">
                      <a:alpha val="43137"/>
                    </a:srgbClr>
                  </a:outerShdw>
                </a:effectLst>
                <a:latin typeface="HG創英ﾌﾟﾚｾﾞﾝｽEB" pitchFamily="17" charset="-128"/>
                <a:ea typeface="HG創英ﾌﾟﾚｾﾞﾝｽEB" pitchFamily="17" charset="-128"/>
              </a:rPr>
              <a:t>回 鹿児島県人工透析研究会</a:t>
            </a:r>
            <a:endParaRPr kumimoji="1" lang="ja-JP" altLang="en-US" sz="3200" dirty="0">
              <a:effectLst>
                <a:outerShdw blurRad="38100" dist="38100" dir="2700000" algn="tl">
                  <a:srgbClr val="000000">
                    <a:alpha val="43137"/>
                  </a:srgbClr>
                </a:outerShdw>
              </a:effectLst>
              <a:latin typeface="HG創英ﾌﾟﾚｾﾞﾝｽEB" pitchFamily="17" charset="-128"/>
              <a:ea typeface="HG創英ﾌﾟﾚｾﾞﾝｽEB" pitchFamily="17" charset="-128"/>
            </a:endParaRPr>
          </a:p>
        </p:txBody>
      </p:sp>
      <p:sp>
        <p:nvSpPr>
          <p:cNvPr id="11" name="角丸四角形 10"/>
          <p:cNvSpPr/>
          <p:nvPr/>
        </p:nvSpPr>
        <p:spPr>
          <a:xfrm>
            <a:off x="260648" y="4644008"/>
            <a:ext cx="6336704" cy="100811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EAAFE57E-5C3A-8BC0-72CF-35F529CE64C1}"/>
              </a:ext>
            </a:extLst>
          </p:cNvPr>
          <p:cNvPicPr>
            <a:picLocks noChangeAspect="1"/>
          </p:cNvPicPr>
          <p:nvPr/>
        </p:nvPicPr>
        <p:blipFill>
          <a:blip r:embed="rId2" cstate="print">
            <a:extLst>
              <a:ext uri="{28A0092B-C50C-407E-A947-70E740481C1C}">
                <a14:useLocalDpi xmlns:a14="http://schemas.microsoft.com/office/drawing/2010/main" val="0"/>
              </a:ext>
            </a:extLst>
          </a:blip>
          <a:srcRect l="50000" t="23066" r="20600" b="42533"/>
          <a:stretch/>
        </p:blipFill>
        <p:spPr>
          <a:xfrm>
            <a:off x="95594" y="876582"/>
            <a:ext cx="2622193" cy="14944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3CE2-4DDF-95FE-DA9C-382894AF24A5}"/>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D2DC9DD3-28EA-796F-3061-EA97AE8F7F76}"/>
              </a:ext>
            </a:extLst>
          </p:cNvPr>
          <p:cNvSpPr txBox="1">
            <a:spLocks/>
          </p:cNvSpPr>
          <p:nvPr/>
        </p:nvSpPr>
        <p:spPr>
          <a:xfrm>
            <a:off x="500034" y="214290"/>
            <a:ext cx="8143932"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平成角ゴシック" pitchFamily="49" charset="-128"/>
              <a:cs typeface="+mj-cs"/>
            </a:endParaRPr>
          </a:p>
        </p:txBody>
      </p:sp>
      <p:sp>
        <p:nvSpPr>
          <p:cNvPr id="9" name="テキスト ボックス 8">
            <a:extLst>
              <a:ext uri="{FF2B5EF4-FFF2-40B4-BE49-F238E27FC236}">
                <a16:creationId xmlns:a16="http://schemas.microsoft.com/office/drawing/2014/main" id="{2FC1CF61-666A-3DEF-1221-D4376341985F}"/>
              </a:ext>
            </a:extLst>
          </p:cNvPr>
          <p:cNvSpPr txBox="1"/>
          <p:nvPr/>
        </p:nvSpPr>
        <p:spPr>
          <a:xfrm>
            <a:off x="137964" y="8460432"/>
            <a:ext cx="6336704" cy="646331"/>
          </a:xfrm>
          <a:prstGeom prst="rect">
            <a:avLst/>
          </a:prstGeom>
          <a:noFill/>
        </p:spPr>
        <p:txBody>
          <a:bodyPr wrap="square" rtlCol="0">
            <a:spAutoFit/>
          </a:bodyPr>
          <a:lstStyle/>
          <a:p>
            <a:pPr algn="ctr"/>
            <a:r>
              <a:rPr lang="ja-JP" altLang="en-US" sz="1200" dirty="0"/>
              <a:t>事務局：　</a:t>
            </a:r>
            <a:r>
              <a:rPr lang="ja-JP" altLang="ja-JP" sz="1200" dirty="0"/>
              <a:t>鹿児島大学大学院医歯学総合研究科</a:t>
            </a:r>
            <a:r>
              <a:rPr lang="en-US" altLang="ja-JP" sz="1200" dirty="0"/>
              <a:t> </a:t>
            </a:r>
            <a:r>
              <a:rPr lang="ja-JP" altLang="en-US" sz="1200" dirty="0"/>
              <a:t>泌尿器科学</a:t>
            </a:r>
            <a:r>
              <a:rPr lang="ja-JP" altLang="ja-JP" sz="1200" dirty="0"/>
              <a:t>分野</a:t>
            </a:r>
            <a:r>
              <a:rPr lang="ja-JP" altLang="en-US" sz="1200" dirty="0"/>
              <a:t>　</a:t>
            </a:r>
            <a:endParaRPr lang="en-US" altLang="ja-JP" sz="1200" dirty="0"/>
          </a:p>
          <a:p>
            <a:pPr algn="ctr"/>
            <a:r>
              <a:rPr lang="ja-JP" altLang="en-US" sz="1200" dirty="0"/>
              <a:t>　　　 〒</a:t>
            </a:r>
            <a:r>
              <a:rPr lang="en-US" altLang="ja-JP" sz="1200" dirty="0"/>
              <a:t>890-8544 </a:t>
            </a:r>
            <a:r>
              <a:rPr lang="ja-JP" altLang="en-US" sz="1200" dirty="0"/>
              <a:t>鹿児島市桜ケ丘</a:t>
            </a:r>
            <a:r>
              <a:rPr lang="en-US" altLang="ja-JP" sz="1200" dirty="0"/>
              <a:t>8</a:t>
            </a:r>
            <a:r>
              <a:rPr lang="ja-JP" altLang="en-US" sz="1200" dirty="0"/>
              <a:t>丁目</a:t>
            </a:r>
            <a:r>
              <a:rPr lang="en-US" altLang="ja-JP" sz="1200" dirty="0"/>
              <a:t>35</a:t>
            </a:r>
            <a:r>
              <a:rPr lang="ja-JP" altLang="en-US" sz="1200" dirty="0"/>
              <a:t>番</a:t>
            </a:r>
            <a:r>
              <a:rPr lang="en-US" altLang="ja-JP" sz="1200" dirty="0"/>
              <a:t>1</a:t>
            </a:r>
            <a:r>
              <a:rPr lang="ja-JP" altLang="en-US" sz="1200" dirty="0"/>
              <a:t>号　　</a:t>
            </a:r>
            <a:r>
              <a:rPr lang="en-US" altLang="ja-JP" sz="1200" dirty="0"/>
              <a:t>TEL</a:t>
            </a:r>
            <a:r>
              <a:rPr lang="ja-JP" altLang="ja-JP" sz="1200" dirty="0"/>
              <a:t>：</a:t>
            </a:r>
            <a:r>
              <a:rPr lang="en-US" altLang="ja-JP" sz="1200" dirty="0"/>
              <a:t>099-275-5395</a:t>
            </a:r>
            <a:r>
              <a:rPr lang="ja-JP" altLang="en-US" sz="1200" dirty="0"/>
              <a:t>　</a:t>
            </a:r>
            <a:r>
              <a:rPr lang="en-US" altLang="ja-JP" sz="1200" dirty="0"/>
              <a:t>/</a:t>
            </a:r>
            <a:r>
              <a:rPr lang="ja-JP" altLang="en-US" sz="1200" dirty="0"/>
              <a:t>　</a:t>
            </a:r>
            <a:r>
              <a:rPr lang="en-US" altLang="ja-JP" sz="1200" dirty="0"/>
              <a:t>FAX</a:t>
            </a:r>
            <a:r>
              <a:rPr lang="ja-JP" altLang="ja-JP" sz="1200" dirty="0"/>
              <a:t>：</a:t>
            </a:r>
            <a:r>
              <a:rPr lang="en-US" altLang="ja-JP" sz="1200" dirty="0"/>
              <a:t>099-275-6637</a:t>
            </a:r>
            <a:endParaRPr lang="ja-JP" altLang="ja-JP" sz="1200" dirty="0"/>
          </a:p>
          <a:p>
            <a:pPr algn="ctr"/>
            <a:r>
              <a:rPr lang="en-US" altLang="ja-JP" sz="1200" dirty="0"/>
              <a:t>E-mail: kaghdken2@m3.kufm.kagoshima-u.ac.jp</a:t>
            </a:r>
            <a:r>
              <a:rPr lang="ja-JP" altLang="en-US" sz="1200" dirty="0"/>
              <a:t> （鹿児島県人工透析研究会専用）</a:t>
            </a:r>
            <a:endParaRPr lang="en-US" altLang="ja-JP" sz="1200" dirty="0"/>
          </a:p>
        </p:txBody>
      </p:sp>
      <p:sp>
        <p:nvSpPr>
          <p:cNvPr id="10" name="角丸四角形 9">
            <a:extLst>
              <a:ext uri="{FF2B5EF4-FFF2-40B4-BE49-F238E27FC236}">
                <a16:creationId xmlns:a16="http://schemas.microsoft.com/office/drawing/2014/main" id="{E01F1844-C56E-44E6-F16F-DB0CE8F79198}"/>
              </a:ext>
            </a:extLst>
          </p:cNvPr>
          <p:cNvSpPr/>
          <p:nvPr/>
        </p:nvSpPr>
        <p:spPr>
          <a:xfrm>
            <a:off x="0" y="48196"/>
            <a:ext cx="6741368" cy="715672"/>
          </a:xfrm>
          <a:prstGeom prst="roundRect">
            <a:avLst/>
          </a:prstGeom>
          <a:solidFill>
            <a:schemeClr val="accent4">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effectLst>
                  <a:outerShdw blurRad="38100" dist="38100" dir="2700000" algn="tl">
                    <a:srgbClr val="000000">
                      <a:alpha val="43137"/>
                    </a:srgbClr>
                  </a:outerShdw>
                </a:effectLst>
                <a:latin typeface="HG創英ﾌﾟﾚｾﾞﾝｽEB" pitchFamily="17" charset="-128"/>
                <a:ea typeface="HG創英ﾌﾟﾚｾﾞﾝｽEB" pitchFamily="17" charset="-128"/>
              </a:rPr>
              <a:t>第</a:t>
            </a:r>
            <a:r>
              <a:rPr lang="en-US" altLang="ja-JP" sz="3200" b="1" dirty="0">
                <a:effectLst>
                  <a:outerShdw blurRad="38100" dist="38100" dir="2700000" algn="tl">
                    <a:srgbClr val="000000">
                      <a:alpha val="43137"/>
                    </a:srgbClr>
                  </a:outerShdw>
                </a:effectLst>
                <a:latin typeface="HG創英ﾌﾟﾚｾﾞﾝｽEB" pitchFamily="17" charset="-128"/>
                <a:ea typeface="HG創英ﾌﾟﾚｾﾞﾝｽEB" pitchFamily="17" charset="-128"/>
              </a:rPr>
              <a:t>41</a:t>
            </a:r>
            <a:r>
              <a:rPr lang="ja-JP" altLang="en-US" sz="3200" dirty="0">
                <a:effectLst>
                  <a:outerShdw blurRad="38100" dist="38100" dir="2700000" algn="tl">
                    <a:srgbClr val="000000">
                      <a:alpha val="43137"/>
                    </a:srgbClr>
                  </a:outerShdw>
                </a:effectLst>
                <a:latin typeface="HG創英ﾌﾟﾚｾﾞﾝｽEB" pitchFamily="17" charset="-128"/>
                <a:ea typeface="HG創英ﾌﾟﾚｾﾞﾝｽEB" pitchFamily="17" charset="-128"/>
              </a:rPr>
              <a:t>回 鹿児島県人工透析研究会</a:t>
            </a:r>
            <a:endParaRPr kumimoji="1" lang="ja-JP" altLang="en-US" sz="3200" dirty="0">
              <a:effectLst>
                <a:outerShdw blurRad="38100" dist="38100" dir="2700000" algn="tl">
                  <a:srgbClr val="000000">
                    <a:alpha val="43137"/>
                  </a:srgbClr>
                </a:outerShdw>
              </a:effectLst>
              <a:latin typeface="HG創英ﾌﾟﾚｾﾞﾝｽEB" pitchFamily="17" charset="-128"/>
              <a:ea typeface="HG創英ﾌﾟﾚｾﾞﾝｽEB" pitchFamily="17" charset="-128"/>
            </a:endParaRPr>
          </a:p>
        </p:txBody>
      </p:sp>
      <p:sp>
        <p:nvSpPr>
          <p:cNvPr id="11" name="角丸四角形 10">
            <a:extLst>
              <a:ext uri="{FF2B5EF4-FFF2-40B4-BE49-F238E27FC236}">
                <a16:creationId xmlns:a16="http://schemas.microsoft.com/office/drawing/2014/main" id="{AB025DBF-4ABC-04D4-A3BA-3CBFC8C405A6}"/>
              </a:ext>
            </a:extLst>
          </p:cNvPr>
          <p:cNvSpPr/>
          <p:nvPr/>
        </p:nvSpPr>
        <p:spPr>
          <a:xfrm>
            <a:off x="260648" y="4644008"/>
            <a:ext cx="6336704" cy="100811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0">
            <a:extLst>
              <a:ext uri="{FF2B5EF4-FFF2-40B4-BE49-F238E27FC236}">
                <a16:creationId xmlns:a16="http://schemas.microsoft.com/office/drawing/2014/main" id="{339E0098-4720-3B9E-70F3-91FF149D173D}"/>
              </a:ext>
            </a:extLst>
          </p:cNvPr>
          <p:cNvSpPr/>
          <p:nvPr/>
        </p:nvSpPr>
        <p:spPr>
          <a:xfrm>
            <a:off x="1196752" y="2199882"/>
            <a:ext cx="6336704" cy="100811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角丸四角形 10">
            <a:extLst>
              <a:ext uri="{FF2B5EF4-FFF2-40B4-BE49-F238E27FC236}">
                <a16:creationId xmlns:a16="http://schemas.microsoft.com/office/drawing/2014/main" id="{1FFE6B4A-F414-A83D-DC79-A6A621B290A9}"/>
              </a:ext>
            </a:extLst>
          </p:cNvPr>
          <p:cNvSpPr/>
          <p:nvPr/>
        </p:nvSpPr>
        <p:spPr>
          <a:xfrm>
            <a:off x="578670" y="4793380"/>
            <a:ext cx="6336704" cy="100811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0B15522-3E44-ED52-53EC-21E59841DC41}"/>
              </a:ext>
            </a:extLst>
          </p:cNvPr>
          <p:cNvSpPr txBox="1"/>
          <p:nvPr/>
        </p:nvSpPr>
        <p:spPr>
          <a:xfrm>
            <a:off x="0" y="918168"/>
            <a:ext cx="6858000" cy="7744556"/>
          </a:xfrm>
          <a:prstGeom prst="rect">
            <a:avLst/>
          </a:prstGeom>
          <a:noFill/>
        </p:spPr>
        <p:txBody>
          <a:bodyPr wrap="square">
            <a:spAutoFit/>
          </a:bodyPr>
          <a:lstStyle/>
          <a:p>
            <a:pPr algn="ctr"/>
            <a:r>
              <a:rPr lang="en-US" altLang="ja-JP" sz="2800" b="1" dirty="0">
                <a:effectLst>
                  <a:outerShdw blurRad="38100" dist="38100" dir="2700000" algn="tl">
                    <a:srgbClr val="000000">
                      <a:alpha val="43137"/>
                    </a:srgbClr>
                  </a:outerShdw>
                </a:effectLst>
              </a:rPr>
              <a:t>【</a:t>
            </a:r>
            <a:r>
              <a:rPr lang="ja-JP" altLang="en-US" sz="2800" b="1" dirty="0">
                <a:effectLst>
                  <a:outerShdw blurRad="38100" dist="38100" dir="2700000" algn="tl">
                    <a:srgbClr val="000000">
                      <a:alpha val="43137"/>
                    </a:srgbClr>
                  </a:outerShdw>
                </a:effectLst>
              </a:rPr>
              <a:t>特別</a:t>
            </a:r>
            <a:r>
              <a:rPr lang="ja-JP" altLang="ja-JP" sz="2800" b="1" dirty="0">
                <a:effectLst>
                  <a:outerShdw blurRad="38100" dist="38100" dir="2700000" algn="tl">
                    <a:srgbClr val="000000">
                      <a:alpha val="43137"/>
                    </a:srgbClr>
                  </a:outerShdw>
                </a:effectLst>
              </a:rPr>
              <a:t>講演</a:t>
            </a:r>
            <a:r>
              <a:rPr lang="en-US" altLang="ja-JP" sz="2800" b="1" dirty="0">
                <a:effectLst>
                  <a:outerShdw blurRad="38100" dist="38100" dir="2700000" algn="tl">
                    <a:srgbClr val="000000">
                      <a:alpha val="43137"/>
                    </a:srgbClr>
                  </a:outerShdw>
                </a:effectLst>
              </a:rPr>
              <a:t>】</a:t>
            </a:r>
            <a:r>
              <a:rPr lang="ja-JP" altLang="en-US" sz="2800" b="1" dirty="0">
                <a:effectLst>
                  <a:outerShdw blurRad="38100" dist="38100" dir="2700000" algn="tl">
                    <a:srgbClr val="000000">
                      <a:alpha val="43137"/>
                    </a:srgbClr>
                  </a:outerShdw>
                </a:effectLst>
              </a:rPr>
              <a:t> </a:t>
            </a:r>
            <a:endParaRPr lang="en-US" altLang="ja-JP" sz="2800" b="1" dirty="0">
              <a:effectLst>
                <a:outerShdw blurRad="38100" dist="38100" dir="2700000" algn="tl">
                  <a:srgbClr val="000000">
                    <a:alpha val="43137"/>
                  </a:srgbClr>
                </a:outerShdw>
              </a:effectLst>
            </a:endParaRPr>
          </a:p>
          <a:p>
            <a:pPr algn="ctr"/>
            <a:r>
              <a:rPr lang="en-US" altLang="ja-JP" sz="2800" b="1" i="0" dirty="0">
                <a:solidFill>
                  <a:srgbClr val="222222"/>
                </a:solidFill>
                <a:effectLst/>
                <a:latin typeface="Arial" panose="020B0604020202020204" pitchFamily="34" charset="0"/>
              </a:rPr>
              <a:t>AIM</a:t>
            </a:r>
            <a:r>
              <a:rPr lang="ja-JP" altLang="en-US" sz="2800" b="1" i="0" dirty="0">
                <a:solidFill>
                  <a:srgbClr val="222222"/>
                </a:solidFill>
                <a:effectLst/>
                <a:latin typeface="Arial" panose="020B0604020202020204" pitchFamily="34" charset="0"/>
              </a:rPr>
              <a:t>による末期腎不全・尿毒症に対する</a:t>
            </a:r>
            <a:endParaRPr lang="en-US" altLang="ja-JP" sz="2800" b="1" i="0" dirty="0">
              <a:solidFill>
                <a:srgbClr val="222222"/>
              </a:solidFill>
              <a:effectLst/>
              <a:latin typeface="Arial" panose="020B0604020202020204" pitchFamily="34" charset="0"/>
            </a:endParaRPr>
          </a:p>
          <a:p>
            <a:pPr algn="ctr"/>
            <a:r>
              <a:rPr lang="ja-JP" altLang="en-US" sz="2800" b="1" i="0" dirty="0">
                <a:solidFill>
                  <a:srgbClr val="222222"/>
                </a:solidFill>
                <a:effectLst/>
                <a:latin typeface="Arial" panose="020B0604020202020204" pitchFamily="34" charset="0"/>
              </a:rPr>
              <a:t>新しい医療の創出</a:t>
            </a:r>
            <a:endParaRPr lang="en-US" altLang="ja-JP" sz="2800" b="1" i="0" dirty="0">
              <a:solidFill>
                <a:srgbClr val="222222"/>
              </a:solidFill>
              <a:effectLst/>
              <a:latin typeface="Arial" panose="020B0604020202020204" pitchFamily="34" charset="0"/>
            </a:endParaRPr>
          </a:p>
          <a:p>
            <a:pPr algn="ctr"/>
            <a:endParaRPr lang="en-US" altLang="ja-JP" sz="1800" b="1" dirty="0">
              <a:solidFill>
                <a:srgbClr val="222222"/>
              </a:solidFill>
              <a:latin typeface="Arial" panose="020B0604020202020204" pitchFamily="34" charset="0"/>
            </a:endParaRPr>
          </a:p>
          <a:p>
            <a:pPr algn="ctr"/>
            <a:r>
              <a:rPr lang="ja-JP" altLang="en-US" sz="28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宮崎　徹</a:t>
            </a:r>
            <a:r>
              <a:rPr lang="ja-JP" altLang="ja-JP" sz="2000" b="1" dirty="0">
                <a:effectLst>
                  <a:outerShdw blurRad="38100" dist="38100" dir="2700000" algn="tl">
                    <a:srgbClr val="000000">
                      <a:alpha val="43137"/>
                    </a:srgbClr>
                  </a:outerShdw>
                </a:effectLst>
              </a:rPr>
              <a:t>先生</a:t>
            </a:r>
            <a:r>
              <a:rPr lang="ja-JP" altLang="en-US" sz="2000" b="1" dirty="0">
                <a:effectLst>
                  <a:outerShdw blurRad="38100" dist="38100" dir="2700000" algn="tl">
                    <a:srgbClr val="000000">
                      <a:alpha val="43137"/>
                    </a:srgbClr>
                  </a:outerShdw>
                </a:effectLst>
              </a:rPr>
              <a:t>　</a:t>
            </a:r>
            <a:endParaRPr lang="en-US" altLang="ja-JP" sz="2000" b="1" dirty="0">
              <a:effectLst>
                <a:outerShdw blurRad="38100" dist="38100" dir="2700000" algn="tl">
                  <a:srgbClr val="000000">
                    <a:alpha val="43137"/>
                  </a:srgbClr>
                </a:outerShdw>
              </a:effectLst>
            </a:endParaRPr>
          </a:p>
          <a:p>
            <a:pPr algn="ctr">
              <a:lnSpc>
                <a:spcPct val="150000"/>
              </a:lnSpc>
            </a:pPr>
            <a:r>
              <a:rPr lang="ja-JP" altLang="ja-JP" sz="1600" b="1" dirty="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一般社団法人</a:t>
            </a:r>
            <a:r>
              <a:rPr lang="en-US" altLang="ja-JP" sz="1600" b="1" dirty="0">
                <a:effectLst>
                  <a:outerShdw blurRad="38100" dist="38100" dir="2700000" algn="tl">
                    <a:srgbClr val="000000">
                      <a:alpha val="43137"/>
                    </a:srgbClr>
                  </a:outerShdw>
                </a:effectLst>
              </a:rPr>
              <a:t>AIM</a:t>
            </a:r>
            <a:r>
              <a:rPr lang="ja-JP" altLang="en-US" sz="1600" b="1" dirty="0">
                <a:effectLst>
                  <a:outerShdw blurRad="38100" dist="38100" dir="2700000" algn="tl">
                    <a:srgbClr val="000000">
                      <a:alpha val="43137"/>
                    </a:srgbClr>
                  </a:outerShdw>
                </a:effectLst>
              </a:rPr>
              <a:t>医学研究所　代表理事）</a:t>
            </a:r>
            <a:endParaRPr lang="en-US" altLang="ja-JP" sz="1600" b="1" dirty="0">
              <a:effectLst>
                <a:outerShdw blurRad="38100" dist="38100" dir="2700000" algn="tl">
                  <a:srgbClr val="000000">
                    <a:alpha val="43137"/>
                  </a:srgbClr>
                </a:outerShdw>
              </a:effectLst>
            </a:endParaRPr>
          </a:p>
          <a:p>
            <a:pPr algn="ctr">
              <a:lnSpc>
                <a:spcPct val="150000"/>
              </a:lnSpc>
            </a:pPr>
            <a:r>
              <a:rPr lang="ja-JP" altLang="en-US" sz="1600" b="1" dirty="0">
                <a:effectLst>
                  <a:outerShdw blurRad="38100" dist="38100" dir="2700000" algn="tl">
                    <a:srgbClr val="000000">
                      <a:alpha val="43137"/>
                    </a:srgbClr>
                  </a:outerShdw>
                </a:effectLst>
              </a:rPr>
              <a:t>元　東京大学医学部教授　元テキサス大学教授</a:t>
            </a:r>
            <a:endParaRPr lang="en-US" altLang="ja-JP" sz="1600" b="1" dirty="0">
              <a:effectLst>
                <a:outerShdw blurRad="38100" dist="38100" dir="2700000" algn="tl">
                  <a:srgbClr val="000000">
                    <a:alpha val="43137"/>
                  </a:srgbClr>
                </a:outerShdw>
              </a:effectLst>
            </a:endParaRPr>
          </a:p>
          <a:p>
            <a:endParaRPr lang="en-US" altLang="ja-JP" b="1" dirty="0">
              <a:effectLst>
                <a:outerShdw blurRad="38100" dist="38100" dir="2700000" algn="tl">
                  <a:srgbClr val="000000">
                    <a:alpha val="43137"/>
                  </a:srgbClr>
                </a:outerShdw>
              </a:effectLst>
            </a:endParaRPr>
          </a:p>
          <a:p>
            <a:endParaRPr lang="en-US" altLang="ja-JP" sz="1800" b="1" dirty="0">
              <a:effectLst>
                <a:outerShdw blurRad="38100" dist="38100" dir="2700000" algn="tl">
                  <a:srgbClr val="000000">
                    <a:alpha val="43137"/>
                  </a:srgbClr>
                </a:outerShdw>
              </a:effectLst>
            </a:endParaRPr>
          </a:p>
          <a:p>
            <a:endParaRPr lang="en-US" altLang="ja-JP" b="1" dirty="0">
              <a:effectLst>
                <a:outerShdw blurRad="38100" dist="38100" dir="2700000" algn="tl">
                  <a:srgbClr val="000000">
                    <a:alpha val="43137"/>
                  </a:srgbClr>
                </a:outerShdw>
              </a:effectLst>
            </a:endParaRPr>
          </a:p>
          <a:p>
            <a:endParaRPr lang="en-US" altLang="ja-JP" sz="1800" b="1" dirty="0">
              <a:effectLst>
                <a:outerShdw blurRad="38100" dist="38100" dir="2700000" algn="tl">
                  <a:srgbClr val="000000">
                    <a:alpha val="43137"/>
                  </a:srgbClr>
                </a:outerShdw>
              </a:effectLst>
            </a:endParaRPr>
          </a:p>
          <a:p>
            <a:endParaRPr lang="en-US" altLang="ja-JP" b="1" dirty="0">
              <a:effectLst>
                <a:outerShdw blurRad="38100" dist="38100" dir="2700000" algn="tl">
                  <a:srgbClr val="000000">
                    <a:alpha val="43137"/>
                  </a:srgbClr>
                </a:outerShdw>
              </a:effectLst>
            </a:endParaRPr>
          </a:p>
          <a:p>
            <a:endParaRPr lang="en-US" altLang="ja-JP" sz="1800" b="1" dirty="0">
              <a:effectLst>
                <a:outerShdw blurRad="38100" dist="38100" dir="2700000" algn="tl">
                  <a:srgbClr val="000000">
                    <a:alpha val="43137"/>
                  </a:srgbClr>
                </a:outerShdw>
              </a:effectLst>
            </a:endParaRPr>
          </a:p>
          <a:p>
            <a:endParaRPr lang="en-US" altLang="ja-JP" b="1" dirty="0">
              <a:effectLst>
                <a:outerShdw blurRad="38100" dist="38100" dir="2700000" algn="tl">
                  <a:srgbClr val="000000">
                    <a:alpha val="43137"/>
                  </a:srgbClr>
                </a:outerShdw>
              </a:effectLst>
            </a:endParaRPr>
          </a:p>
          <a:p>
            <a:endParaRPr lang="en-US" altLang="ja-JP" sz="1800" b="1" dirty="0">
              <a:effectLst>
                <a:outerShdw blurRad="38100" dist="38100" dir="2700000" algn="tl">
                  <a:srgbClr val="000000">
                    <a:alpha val="43137"/>
                  </a:srgbClr>
                </a:outerShdw>
              </a:effectLst>
            </a:endParaRPr>
          </a:p>
          <a:p>
            <a:endParaRPr lang="en-US" altLang="ja-JP" b="1" dirty="0">
              <a:effectLst>
                <a:outerShdw blurRad="38100" dist="38100" dir="2700000" algn="tl">
                  <a:srgbClr val="000000">
                    <a:alpha val="43137"/>
                  </a:srgbClr>
                </a:outerShdw>
              </a:effectLst>
            </a:endParaRPr>
          </a:p>
          <a:p>
            <a:endParaRPr lang="en-US" altLang="ja-JP" sz="1600" b="1" dirty="0">
              <a:effectLst>
                <a:outerShdw blurRad="38100" dist="38100" dir="2700000" algn="tl">
                  <a:srgbClr val="000000">
                    <a:alpha val="43137"/>
                  </a:srgbClr>
                </a:outerShdw>
              </a:effectLst>
            </a:endParaRPr>
          </a:p>
          <a:p>
            <a:pPr>
              <a:lnSpc>
                <a:spcPct val="150000"/>
              </a:lnSpc>
            </a:pPr>
            <a:endParaRPr lang="en-US" altLang="ja-JP" sz="1600" b="1">
              <a:effectLst>
                <a:outerShdw blurRad="38100" dist="38100" dir="2700000" algn="tl">
                  <a:srgbClr val="000000">
                    <a:alpha val="43137"/>
                  </a:srgbClr>
                </a:outerShdw>
              </a:effectLst>
            </a:endParaRPr>
          </a:p>
          <a:p>
            <a:pPr>
              <a:lnSpc>
                <a:spcPct val="150000"/>
              </a:lnSpc>
            </a:pPr>
            <a:endParaRPr lang="en-US" altLang="ja-JP" sz="1600" b="1" dirty="0">
              <a:effectLst>
                <a:outerShdw blurRad="38100" dist="38100" dir="2700000" algn="tl">
                  <a:srgbClr val="000000">
                    <a:alpha val="43137"/>
                  </a:srgbClr>
                </a:outerShdw>
              </a:effectLst>
            </a:endParaRPr>
          </a:p>
          <a:p>
            <a:pPr>
              <a:lnSpc>
                <a:spcPct val="150000"/>
              </a:lnSpc>
            </a:pPr>
            <a:r>
              <a:rPr lang="ja-JP" altLang="en-US" sz="1600" b="1" dirty="0">
                <a:effectLst>
                  <a:outerShdw blurRad="38100" dist="38100" dir="2700000" algn="tl">
                    <a:srgbClr val="000000">
                      <a:alpha val="43137"/>
                    </a:srgbClr>
                  </a:outerShdw>
                </a:effectLst>
              </a:rPr>
              <a:t>「猫が</a:t>
            </a:r>
            <a:r>
              <a:rPr lang="en-US" altLang="ja-JP" sz="1600" b="1" dirty="0">
                <a:effectLst>
                  <a:outerShdw blurRad="38100" dist="38100" dir="2700000" algn="tl">
                    <a:srgbClr val="000000">
                      <a:alpha val="43137"/>
                    </a:srgbClr>
                  </a:outerShdw>
                </a:effectLst>
              </a:rPr>
              <a:t>30</a:t>
            </a:r>
            <a:r>
              <a:rPr lang="ja-JP" altLang="en-US" sz="1600" b="1" dirty="0">
                <a:effectLst>
                  <a:outerShdw blurRad="38100" dist="38100" dir="2700000" algn="tl">
                    <a:srgbClr val="000000">
                      <a:alpha val="43137"/>
                    </a:srgbClr>
                  </a:outerShdw>
                </a:effectLst>
              </a:rPr>
              <a:t>歳まで生きる日」の著者として有名な宮崎徹先生のご講演です。</a:t>
            </a:r>
            <a:endParaRPr lang="en-US" altLang="ja-JP" sz="1600" b="1" dirty="0">
              <a:effectLst>
                <a:outerShdw blurRad="38100" dist="38100" dir="2700000" algn="tl">
                  <a:srgbClr val="000000">
                    <a:alpha val="43137"/>
                  </a:srgbClr>
                </a:outerShdw>
              </a:effectLst>
            </a:endParaRPr>
          </a:p>
          <a:p>
            <a:pPr>
              <a:lnSpc>
                <a:spcPct val="150000"/>
              </a:lnSpc>
            </a:pPr>
            <a:r>
              <a:rPr lang="en-US" altLang="ja-JP" sz="1600" b="1" dirty="0">
                <a:effectLst>
                  <a:outerShdw blurRad="38100" dist="38100" dir="2700000" algn="tl">
                    <a:srgbClr val="000000">
                      <a:alpha val="43137"/>
                    </a:srgbClr>
                  </a:outerShdw>
                </a:effectLst>
              </a:rPr>
              <a:t>AIM</a:t>
            </a:r>
            <a:r>
              <a:rPr lang="ja-JP" altLang="en-US" sz="1600" b="1" dirty="0">
                <a:effectLst>
                  <a:outerShdw blurRad="38100" dist="38100" dir="2700000" algn="tl">
                    <a:srgbClr val="000000">
                      <a:alpha val="43137"/>
                    </a:srgbClr>
                  </a:outerShdw>
                </a:effectLst>
              </a:rPr>
              <a:t>によるネコとヒトの画期的な腎不全治療薬の承認を目指しておられます。</a:t>
            </a:r>
            <a:endParaRPr lang="en-US" altLang="ja-JP" sz="1600" b="1" dirty="0">
              <a:effectLst>
                <a:outerShdw blurRad="38100" dist="38100" dir="2700000" algn="tl">
                  <a:srgbClr val="000000">
                    <a:alpha val="43137"/>
                  </a:srgbClr>
                </a:outerShdw>
              </a:effectLst>
            </a:endParaRPr>
          </a:p>
          <a:p>
            <a:pPr>
              <a:lnSpc>
                <a:spcPct val="150000"/>
              </a:lnSpc>
            </a:pPr>
            <a:r>
              <a:rPr lang="ja-JP" altLang="en-US" sz="1600" b="1" dirty="0">
                <a:effectLst>
                  <a:outerShdw blurRad="38100" dist="38100" dir="2700000" algn="tl">
                    <a:srgbClr val="000000">
                      <a:alpha val="43137"/>
                    </a:srgbClr>
                  </a:outerShdw>
                </a:effectLst>
              </a:rPr>
              <a:t>日々の腎不全治療で足りない事について、多く学びが得られる機会になります。お誘いあわせの上、是非皆様ご参加くださいませ。</a:t>
            </a:r>
            <a:endParaRPr lang="en-US" altLang="ja-JP" sz="1800" b="1" dirty="0">
              <a:effectLst>
                <a:outerShdw blurRad="38100" dist="38100" dir="2700000" algn="tl">
                  <a:srgbClr val="000000">
                    <a:alpha val="43137"/>
                  </a:srgbClr>
                </a:outerShdw>
              </a:effectLst>
            </a:endParaRPr>
          </a:p>
        </p:txBody>
      </p:sp>
      <p:pic>
        <p:nvPicPr>
          <p:cNvPr id="13" name="図 12" descr="屋内, 人, 男, 食品 が含まれている画像&#10;&#10;自動的に生成された説明">
            <a:extLst>
              <a:ext uri="{FF2B5EF4-FFF2-40B4-BE49-F238E27FC236}">
                <a16:creationId xmlns:a16="http://schemas.microsoft.com/office/drawing/2014/main" id="{0E6E8930-876A-850E-9780-78A36C4C3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25"/>
          <a:stretch/>
        </p:blipFill>
        <p:spPr>
          <a:xfrm>
            <a:off x="78372" y="3875553"/>
            <a:ext cx="3134604" cy="2447398"/>
          </a:xfrm>
          <a:prstGeom prst="rect">
            <a:avLst/>
          </a:prstGeom>
        </p:spPr>
      </p:pic>
      <p:pic>
        <p:nvPicPr>
          <p:cNvPr id="16" name="図 15" descr="飼い猫 が含まれている画像&#10;&#10;自動的に生成された説明">
            <a:extLst>
              <a:ext uri="{FF2B5EF4-FFF2-40B4-BE49-F238E27FC236}">
                <a16:creationId xmlns:a16="http://schemas.microsoft.com/office/drawing/2014/main" id="{6E487CBB-1689-CC46-6D22-1B5FB04ED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381" y="3875553"/>
            <a:ext cx="3460619" cy="2446945"/>
          </a:xfrm>
          <a:prstGeom prst="rect">
            <a:avLst/>
          </a:prstGeom>
        </p:spPr>
      </p:pic>
    </p:spTree>
    <p:extLst>
      <p:ext uri="{BB962C8B-B14F-4D97-AF65-F5344CB8AC3E}">
        <p14:creationId xmlns:p14="http://schemas.microsoft.com/office/powerpoint/2010/main" val="19988410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488</Words>
  <Application>Microsoft Office PowerPoint</Application>
  <PresentationFormat>画面に合わせる (4:3)</PresentationFormat>
  <Paragraphs>55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HG創英ﾌﾟﾚｾﾞﾝｽEB</vt:lpstr>
      <vt:lpstr>ＭＳ Ｐゴシック</vt:lpstr>
      <vt:lpstr>ＭＳ 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第43回 九州人工透析研究会総会 </dc:title>
  <dc:creator>血液浄化療法部3</dc:creator>
  <cp:lastModifiedBy>若松　夕紀子</cp:lastModifiedBy>
  <cp:revision>58</cp:revision>
  <cp:lastPrinted>2024-10-17T04:47:11Z</cp:lastPrinted>
  <dcterms:created xsi:type="dcterms:W3CDTF">2009-11-18T06:26:55Z</dcterms:created>
  <dcterms:modified xsi:type="dcterms:W3CDTF">2024-10-19T09:39:12Z</dcterms:modified>
</cp:coreProperties>
</file>